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hdphoto1.wdp" ContentType="image/vnd.ms-photo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x="24387175" cy="13717587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219477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1219320" y="7365240"/>
            <a:ext cx="219477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219320" y="736524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12465720" y="736524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8640000" y="320976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16060320" y="320976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1219320" y="736524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8640000" y="736524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16060320" y="736524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1219320" y="3209760"/>
            <a:ext cx="21947760" cy="795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219477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1219320" y="736524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1219320" y="3209760"/>
            <a:ext cx="21947760" cy="795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12465720" y="736524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1219320" y="7365240"/>
            <a:ext cx="219477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219477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1219320" y="7365240"/>
            <a:ext cx="219477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1219320" y="736524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12465720" y="736524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8640000" y="320976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16060320" y="320976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1219320" y="736524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8640000" y="736524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16060320" y="736524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1219320" y="3209760"/>
            <a:ext cx="21947760" cy="795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219477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219477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1219320" y="736524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12465720" y="736524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1219320" y="7365240"/>
            <a:ext cx="219477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219477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1219320" y="7365240"/>
            <a:ext cx="219477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1219320" y="736524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12465720" y="736524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8640000" y="320976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16060320" y="320976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1219320" y="736524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8640000" y="736524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16060320" y="736524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1219320" y="736524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12465720" y="736524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1219320" y="7365240"/>
            <a:ext cx="219477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"/>
          <p:cNvPicPr/>
          <p:nvPr/>
        </p:nvPicPr>
        <p:blipFill>
          <a:blip r:embed="rId2"/>
          <a:stretch/>
        </p:blipFill>
        <p:spPr>
          <a:xfrm>
            <a:off x="4680" y="-13680"/>
            <a:ext cx="24381360" cy="13714200"/>
          </a:xfrm>
          <a:prstGeom prst="rect">
            <a:avLst/>
          </a:prstGeom>
          <a:ln w="0">
            <a:noFill/>
          </a:ln>
        </p:spPr>
      </p:pic>
      <p:pic>
        <p:nvPicPr>
          <p:cNvPr id="1" name="Picture 14" descr=""/>
          <p:cNvPicPr/>
          <p:nvPr/>
        </p:nvPicPr>
        <p:blipFill>
          <a:blip r:embed="rId3"/>
          <a:stretch/>
        </p:blipFill>
        <p:spPr>
          <a:xfrm>
            <a:off x="18825120" y="10866960"/>
            <a:ext cx="5560920" cy="28335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219477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 rot="5400000">
            <a:off x="11786040" y="-9366120"/>
            <a:ext cx="743400" cy="21961440"/>
          </a:xfrm>
          <a:prstGeom prst="rect">
            <a:avLst/>
          </a:prstGeom>
          <a:solidFill>
            <a:srgbClr val="17ac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" name="Picture 12" descr=""/>
          <p:cNvPicPr/>
          <p:nvPr/>
        </p:nvPicPr>
        <p:blipFill>
          <a:blip r:embed="rId2"/>
          <a:stretch/>
        </p:blipFill>
        <p:spPr>
          <a:xfrm>
            <a:off x="18827280" y="10883880"/>
            <a:ext cx="5558760" cy="283248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1219320" y="3209760"/>
            <a:ext cx="219477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24385680" cy="13716360"/>
          </a:xfrm>
          <a:prstGeom prst="rect">
            <a:avLst/>
          </a:prstGeom>
          <a:ln w="0">
            <a:noFill/>
          </a:ln>
        </p:spPr>
      </p:pic>
      <p:pic>
        <p:nvPicPr>
          <p:cNvPr id="81" name="Picture 5" descr="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/>
        </p:blipFill>
        <p:spPr>
          <a:xfrm rot="231000">
            <a:off x="17954280" y="9666000"/>
            <a:ext cx="2374560" cy="1129680"/>
          </a:xfrm>
          <a:prstGeom prst="rect">
            <a:avLst/>
          </a:prstGeom>
          <a:ln w="0"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219477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hyperlink" Target="https://spring.io/projects/spring-boot" TargetMode="External"/><Relationship Id="rId2" Type="http://schemas.openxmlformats.org/officeDocument/2006/relationships/hyperlink" Target="https://spring.io/projects/spring-boot" TargetMode="External"/><Relationship Id="rId3" Type="http://schemas.openxmlformats.org/officeDocument/2006/relationships/hyperlink" Target="https://spring.io/guides/gs/spring-boot/" TargetMode="External"/><Relationship Id="rId4" Type="http://schemas.openxmlformats.org/officeDocument/2006/relationships/hyperlink" Target="https://spring.io/guides/gs/spring-boot/" TargetMode="External"/><Relationship Id="rId5" Type="http://schemas.openxmlformats.org/officeDocument/2006/relationships/hyperlink" Target="https://docs.spring.io/spring-framework/docs/3.2.x/spring-framework-reference/html/mvc.html" TargetMode="External"/><Relationship Id="rId6" Type="http://schemas.openxmlformats.org/officeDocument/2006/relationships/hyperlink" Target="https://docs.spring.io/spring-framework/docs/3.2.x/spring-framework-reference/html/mvc.html" TargetMode="External"/><Relationship Id="rId7" Type="http://schemas.openxmlformats.org/officeDocument/2006/relationships/hyperlink" Target="https://spring.io/guides/gs/serving-web-content/" TargetMode="External"/><Relationship Id="rId8" Type="http://schemas.openxmlformats.org/officeDocument/2006/relationships/hyperlink" Target="https://spring.io/guides/gs/serving-web-content/" TargetMode="External"/><Relationship Id="rId9" Type="http://schemas.openxmlformats.org/officeDocument/2006/relationships/hyperlink" Target="https://www.thymeleaf.org/documentation.html" TargetMode="External"/><Relationship Id="rId10" Type="http://schemas.openxmlformats.org/officeDocument/2006/relationships/hyperlink" Target="https://www.thymeleaf.org/documentation.html" TargetMode="External"/><Relationship Id="rId11" Type="http://schemas.openxmlformats.org/officeDocument/2006/relationships/hyperlink" Target="https://www.baeldung.com/thymeleaf-in-spring-mvc" TargetMode="External"/><Relationship Id="rId12" Type="http://schemas.openxmlformats.org/officeDocument/2006/relationships/hyperlink" Target="https://www.baeldung.com/thymeleaf-in-spring-mvc" TargetMode="External"/><Relationship Id="rId13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start.spring.io/" TargetMode="External"/><Relationship Id="rId2" Type="http://schemas.openxmlformats.org/officeDocument/2006/relationships/hyperlink" Target="https://start.spring.io/" TargetMode="External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1752480" y="2250360"/>
            <a:ext cx="21169080" cy="770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Spring</a:t>
            </a:r>
            <a:endParaRPr b="0" lang="en-US" sz="1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1176480" y="1241280"/>
            <a:ext cx="2196144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Spring MVC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1176480" y="2538360"/>
            <a:ext cx="21925800" cy="8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5400" spc="-1" strike="noStrike">
                <a:solidFill>
                  <a:srgbClr val="117d7a"/>
                </a:solidFill>
                <a:latin typeface="Century Gothic"/>
                <a:ea typeface="DejaVu Sans"/>
              </a:rPr>
              <a:t>M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odel-</a:t>
            </a:r>
            <a:r>
              <a:rPr b="1" lang="en-US" sz="5400" spc="-1" strike="noStrike">
                <a:solidFill>
                  <a:srgbClr val="117d7a"/>
                </a:solidFill>
                <a:latin typeface="Century Gothic"/>
                <a:ea typeface="DejaVu Sans"/>
              </a:rPr>
              <a:t>V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iew-</a:t>
            </a:r>
            <a:r>
              <a:rPr b="1" lang="en-US" sz="5400" spc="-1" strike="noStrike">
                <a:solidFill>
                  <a:srgbClr val="117d7a"/>
                </a:solidFill>
                <a:latin typeface="Century Gothic"/>
                <a:ea typeface="DejaVu Sans"/>
              </a:rPr>
              <a:t>C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ontroller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62" name="CustomShape 3"/>
          <p:cNvSpPr/>
          <p:nvPr/>
        </p:nvSpPr>
        <p:spPr>
          <a:xfrm>
            <a:off x="1178640" y="4010040"/>
            <a:ext cx="21923640" cy="457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570600">
              <a:lnSpc>
                <a:spcPct val="10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Слой на данните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 (model)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 – занимават се с данни (дошли от потребителя, върнати на потребителя, дошли от база данни и т.н.);</a:t>
            </a:r>
            <a:endParaRPr b="0" lang="en-US" sz="3600" spc="-1" strike="noStrike">
              <a:latin typeface="Arial"/>
            </a:endParaRPr>
          </a:p>
          <a:p>
            <a:pPr marL="343080" indent="-570600">
              <a:lnSpc>
                <a:spcPct val="10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Слой на изгледа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(view)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– занимават се с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templating-a (html, css);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може да съдържат логика;</a:t>
            </a:r>
            <a:endParaRPr b="0" lang="en-US" sz="3600" spc="-1" strike="noStrike">
              <a:latin typeface="Arial"/>
            </a:endParaRPr>
          </a:p>
          <a:p>
            <a:pPr marL="343080" indent="-570600">
              <a:lnSpc>
                <a:spcPct val="10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Слой на апликационната логика (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controller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) – обработват заявките; съдържат цялата бизнес логика;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1176480" y="1241280"/>
            <a:ext cx="2196144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Spring MVC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1176480" y="2538360"/>
            <a:ext cx="21925800" cy="8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5400" spc="-1" strike="noStrike">
                <a:solidFill>
                  <a:srgbClr val="117d7a"/>
                </a:solidFill>
                <a:latin typeface="Century Gothic"/>
                <a:ea typeface="DejaVu Sans"/>
              </a:rPr>
              <a:t>M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odel-</a:t>
            </a:r>
            <a:r>
              <a:rPr b="1" lang="en-US" sz="5400" spc="-1" strike="noStrike">
                <a:solidFill>
                  <a:srgbClr val="117d7a"/>
                </a:solidFill>
                <a:latin typeface="Century Gothic"/>
                <a:ea typeface="DejaVu Sans"/>
              </a:rPr>
              <a:t>V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iew-</a:t>
            </a:r>
            <a:r>
              <a:rPr b="1" lang="en-US" sz="5400" spc="-1" strike="noStrike">
                <a:solidFill>
                  <a:srgbClr val="117d7a"/>
                </a:solidFill>
                <a:latin typeface="Century Gothic"/>
                <a:ea typeface="DejaVu Sans"/>
              </a:rPr>
              <a:t>C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ontroller</a:t>
            </a:r>
            <a:endParaRPr b="0" lang="en-US" sz="5400" spc="-1" strike="noStrike">
              <a:latin typeface="Arial"/>
            </a:endParaRPr>
          </a:p>
        </p:txBody>
      </p:sp>
      <p:pic>
        <p:nvPicPr>
          <p:cNvPr id="165" name="Picture 9" descr=""/>
          <p:cNvPicPr/>
          <p:nvPr/>
        </p:nvPicPr>
        <p:blipFill>
          <a:blip r:embed="rId1"/>
          <a:stretch/>
        </p:blipFill>
        <p:spPr>
          <a:xfrm>
            <a:off x="12471840" y="11857680"/>
            <a:ext cx="683280" cy="683280"/>
          </a:xfrm>
          <a:prstGeom prst="rect">
            <a:avLst/>
          </a:prstGeom>
          <a:ln w="0">
            <a:noFill/>
          </a:ln>
        </p:spPr>
      </p:pic>
      <p:pic>
        <p:nvPicPr>
          <p:cNvPr id="166" name="Picture 10" descr=""/>
          <p:cNvPicPr/>
          <p:nvPr/>
        </p:nvPicPr>
        <p:blipFill>
          <a:blip r:embed="rId2"/>
          <a:stretch/>
        </p:blipFill>
        <p:spPr>
          <a:xfrm>
            <a:off x="10841760" y="11868120"/>
            <a:ext cx="679320" cy="679320"/>
          </a:xfrm>
          <a:prstGeom prst="rect">
            <a:avLst/>
          </a:prstGeom>
          <a:ln w="0">
            <a:noFill/>
          </a:ln>
        </p:spPr>
      </p:pic>
      <p:pic>
        <p:nvPicPr>
          <p:cNvPr id="167" name="Picture 11" descr=""/>
          <p:cNvPicPr/>
          <p:nvPr/>
        </p:nvPicPr>
        <p:blipFill>
          <a:blip r:embed="rId3"/>
          <a:stretch/>
        </p:blipFill>
        <p:spPr>
          <a:xfrm>
            <a:off x="11639520" y="11818440"/>
            <a:ext cx="742320" cy="742320"/>
          </a:xfrm>
          <a:prstGeom prst="rect">
            <a:avLst/>
          </a:prstGeom>
          <a:ln w="0">
            <a:noFill/>
          </a:ln>
        </p:spPr>
      </p:pic>
      <p:pic>
        <p:nvPicPr>
          <p:cNvPr id="168" name="Picture 13" descr=""/>
          <p:cNvPicPr/>
          <p:nvPr/>
        </p:nvPicPr>
        <p:blipFill>
          <a:blip r:embed="rId4"/>
          <a:stretch/>
        </p:blipFill>
        <p:spPr>
          <a:xfrm>
            <a:off x="10022040" y="9390960"/>
            <a:ext cx="3886920" cy="2328480"/>
          </a:xfrm>
          <a:prstGeom prst="rect">
            <a:avLst/>
          </a:prstGeom>
          <a:ln w="0">
            <a:noFill/>
          </a:ln>
        </p:spPr>
      </p:pic>
      <p:sp>
        <p:nvSpPr>
          <p:cNvPr id="169" name="CustomShape 3"/>
          <p:cNvSpPr/>
          <p:nvPr/>
        </p:nvSpPr>
        <p:spPr>
          <a:xfrm>
            <a:off x="4266720" y="8107920"/>
            <a:ext cx="3881880" cy="1282320"/>
          </a:xfrm>
          <a:prstGeom prst="rect">
            <a:avLst/>
          </a:prstGeom>
          <a:solidFill>
            <a:srgbClr val="00b050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"/>
                <a:ea typeface="DejaVu Sans"/>
              </a:rPr>
              <a:t>Model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0" name="CustomShape 4"/>
          <p:cNvSpPr/>
          <p:nvPr/>
        </p:nvSpPr>
        <p:spPr>
          <a:xfrm>
            <a:off x="10022040" y="3985200"/>
            <a:ext cx="3881880" cy="1282320"/>
          </a:xfrm>
          <a:prstGeom prst="rect">
            <a:avLst/>
          </a:prstGeom>
          <a:solidFill>
            <a:srgbClr val="00b0f0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"/>
                <a:ea typeface="DejaVu Sans"/>
              </a:rPr>
              <a:t>Controller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1" name="CustomShape 5"/>
          <p:cNvSpPr/>
          <p:nvPr/>
        </p:nvSpPr>
        <p:spPr>
          <a:xfrm>
            <a:off x="15433920" y="8107920"/>
            <a:ext cx="3881880" cy="1282320"/>
          </a:xfrm>
          <a:prstGeom prst="rect">
            <a:avLst/>
          </a:prstGeom>
          <a:solidFill>
            <a:srgbClr val="ffc000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"/>
                <a:ea typeface="DejaVu Sans"/>
              </a:rPr>
              <a:t>View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2" name="CustomShape 6"/>
          <p:cNvSpPr/>
          <p:nvPr/>
        </p:nvSpPr>
        <p:spPr>
          <a:xfrm flipH="1" flipV="1">
            <a:off x="14160240" y="5391720"/>
            <a:ext cx="3213360" cy="2474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500">
            <a:solidFill>
              <a:srgbClr val="e85c0e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7"/>
          <p:cNvSpPr/>
          <p:nvPr/>
        </p:nvSpPr>
        <p:spPr>
          <a:xfrm flipH="1">
            <a:off x="6382080" y="5439960"/>
            <a:ext cx="3499920" cy="24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500">
            <a:solidFill>
              <a:srgbClr val="e85c0e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8"/>
          <p:cNvSpPr/>
          <p:nvPr/>
        </p:nvSpPr>
        <p:spPr>
          <a:xfrm>
            <a:off x="15820920" y="5885280"/>
            <a:ext cx="2781720" cy="577080"/>
          </a:xfrm>
          <a:prstGeom prst="rect">
            <a:avLst/>
          </a:prstGeom>
          <a:solidFill>
            <a:srgbClr val="f0f4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117d7a"/>
                </a:solidFill>
                <a:latin typeface="Calibri"/>
                <a:ea typeface="DejaVu Sans"/>
              </a:rPr>
              <a:t>User Action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75" name="CustomShape 9"/>
          <p:cNvSpPr/>
          <p:nvPr/>
        </p:nvSpPr>
        <p:spPr>
          <a:xfrm>
            <a:off x="5387760" y="5928480"/>
            <a:ext cx="2781720" cy="577080"/>
          </a:xfrm>
          <a:prstGeom prst="rect">
            <a:avLst/>
          </a:prstGeom>
          <a:solidFill>
            <a:srgbClr val="f0f4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117d7a"/>
                </a:solidFill>
                <a:latin typeface="Calibri"/>
                <a:ea typeface="DejaVu Sans"/>
              </a:rPr>
              <a:t>Update Model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76" name="CustomShape 10"/>
          <p:cNvSpPr/>
          <p:nvPr/>
        </p:nvSpPr>
        <p:spPr>
          <a:xfrm flipV="1">
            <a:off x="7411320" y="5582520"/>
            <a:ext cx="3109320" cy="227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500">
            <a:solidFill>
              <a:srgbClr val="7030a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11"/>
          <p:cNvSpPr/>
          <p:nvPr/>
        </p:nvSpPr>
        <p:spPr>
          <a:xfrm>
            <a:off x="8574120" y="7289640"/>
            <a:ext cx="1280520" cy="577080"/>
          </a:xfrm>
          <a:prstGeom prst="rect">
            <a:avLst/>
          </a:prstGeom>
          <a:solidFill>
            <a:srgbClr val="f0f4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117d7a"/>
                </a:solidFill>
                <a:latin typeface="Calibri"/>
                <a:ea typeface="DejaVu Sans"/>
              </a:rPr>
              <a:t>Notify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78" name="CustomShape 12"/>
          <p:cNvSpPr/>
          <p:nvPr/>
        </p:nvSpPr>
        <p:spPr>
          <a:xfrm>
            <a:off x="13525200" y="5502240"/>
            <a:ext cx="2940840" cy="2365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500">
            <a:solidFill>
              <a:srgbClr val="7030a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13"/>
          <p:cNvSpPr/>
          <p:nvPr/>
        </p:nvSpPr>
        <p:spPr>
          <a:xfrm>
            <a:off x="12866040" y="7111080"/>
            <a:ext cx="2471040" cy="577080"/>
          </a:xfrm>
          <a:prstGeom prst="rect">
            <a:avLst/>
          </a:prstGeom>
          <a:solidFill>
            <a:srgbClr val="f0f4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117d7a"/>
                </a:solidFill>
                <a:latin typeface="Calibri"/>
                <a:ea typeface="DejaVu Sans"/>
              </a:rPr>
              <a:t>Update</a:t>
            </a:r>
            <a:r>
              <a:rPr b="0" lang="bg-BG" sz="3200" spc="-1" strike="noStrike">
                <a:solidFill>
                  <a:srgbClr val="117d7a"/>
                </a:solidFill>
                <a:latin typeface="Calibri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117d7a"/>
                </a:solidFill>
                <a:latin typeface="Calibri"/>
                <a:ea typeface="DejaVu Sans"/>
              </a:rPr>
              <a:t>View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80" name="CustomShape 14"/>
          <p:cNvSpPr/>
          <p:nvPr/>
        </p:nvSpPr>
        <p:spPr>
          <a:xfrm flipH="1">
            <a:off x="14159520" y="9630360"/>
            <a:ext cx="2259000" cy="924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500">
            <a:solidFill>
              <a:srgbClr val="7030a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CustomShape 15"/>
          <p:cNvSpPr/>
          <p:nvPr/>
        </p:nvSpPr>
        <p:spPr>
          <a:xfrm flipV="1">
            <a:off x="14160960" y="9628560"/>
            <a:ext cx="3454200" cy="153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500">
            <a:solidFill>
              <a:srgbClr val="e85c0e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3" dur="indefinite" restart="never" nodeType="tmRoot">
          <p:childTnLst>
            <p:seq>
              <p:cTn id="74" dur="indefinite" nodeType="mainSeq"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1176480" y="1241280"/>
            <a:ext cx="2196144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Spring MVC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1176480" y="2538360"/>
            <a:ext cx="21925800" cy="8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Контролер – 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GET </a:t>
            </a:r>
            <a:r>
              <a:rPr b="1" lang="bg-BG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заявка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84" name="CustomShape 3"/>
          <p:cNvSpPr/>
          <p:nvPr/>
        </p:nvSpPr>
        <p:spPr>
          <a:xfrm>
            <a:off x="1392480" y="4728240"/>
            <a:ext cx="9981000" cy="4693680"/>
          </a:xfrm>
          <a:prstGeom prst="rect">
            <a:avLst/>
          </a:prstGeom>
          <a:solidFill>
            <a:srgbClr val="f0f4fa"/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@Controller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public class DogController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@GetMapping("/dog")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@ResponseBody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public String getDogHomePage(){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return "I am a dog page";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}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}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85" name="CustomShape 4"/>
          <p:cNvSpPr/>
          <p:nvPr/>
        </p:nvSpPr>
        <p:spPr>
          <a:xfrm>
            <a:off x="1392480" y="4065840"/>
            <a:ext cx="9981000" cy="655200"/>
          </a:xfrm>
          <a:prstGeom prst="rect">
            <a:avLst/>
          </a:prstGeom>
          <a:solidFill>
            <a:srgbClr val="f0f4fa"/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72000" bIns="72000">
            <a:spAutoFit/>
          </a:bodyPr>
          <a:p>
            <a:pPr algn="ctr"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DogController.java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86" name="Picture 15" descr=""/>
          <p:cNvPicPr/>
          <p:nvPr/>
        </p:nvPicPr>
        <p:blipFill>
          <a:blip r:embed="rId1"/>
          <a:stretch/>
        </p:blipFill>
        <p:spPr>
          <a:xfrm>
            <a:off x="14569920" y="3401640"/>
            <a:ext cx="7809480" cy="4016880"/>
          </a:xfrm>
          <a:prstGeom prst="rect">
            <a:avLst/>
          </a:prstGeom>
          <a:ln w="0">
            <a:solidFill>
              <a:srgbClr val="17aca9"/>
            </a:solidFill>
          </a:ln>
        </p:spPr>
      </p:pic>
      <p:sp>
        <p:nvSpPr>
          <p:cNvPr id="187" name="CustomShape 5"/>
          <p:cNvSpPr/>
          <p:nvPr/>
        </p:nvSpPr>
        <p:spPr>
          <a:xfrm>
            <a:off x="2154960" y="3989880"/>
            <a:ext cx="2056320" cy="552960"/>
          </a:xfrm>
          <a:prstGeom prst="wedgeRoundRectCallout">
            <a:avLst>
              <a:gd name="adj1" fmla="val -32973"/>
              <a:gd name="adj2" fmla="val 89590"/>
              <a:gd name="adj3" fmla="val 16667"/>
            </a:avLst>
          </a:prstGeom>
          <a:solidFill>
            <a:srgbClr val="17aca9"/>
          </a:solidFill>
          <a:ln w="19050">
            <a:solidFill>
              <a:srgbClr val="17a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Controller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88" name="CustomShape 6"/>
          <p:cNvSpPr/>
          <p:nvPr/>
        </p:nvSpPr>
        <p:spPr>
          <a:xfrm>
            <a:off x="7008840" y="6147360"/>
            <a:ext cx="3400920" cy="552960"/>
          </a:xfrm>
          <a:prstGeom prst="wedgeRoundRectCallout">
            <a:avLst>
              <a:gd name="adj1" fmla="val -55362"/>
              <a:gd name="adj2" fmla="val 22943"/>
              <a:gd name="adj3" fmla="val 16667"/>
            </a:avLst>
          </a:prstGeom>
          <a:solidFill>
            <a:srgbClr val="17aca9"/>
          </a:solidFill>
          <a:ln w="19050">
            <a:solidFill>
              <a:srgbClr val="17a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Request Mapping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89" name="CustomShape 7"/>
          <p:cNvSpPr/>
          <p:nvPr/>
        </p:nvSpPr>
        <p:spPr>
          <a:xfrm>
            <a:off x="9385200" y="7566840"/>
            <a:ext cx="1637280" cy="552960"/>
          </a:xfrm>
          <a:prstGeom prst="wedgeRoundRectCallout">
            <a:avLst>
              <a:gd name="adj1" fmla="val -55362"/>
              <a:gd name="adj2" fmla="val 22943"/>
              <a:gd name="adj3" fmla="val 16667"/>
            </a:avLst>
          </a:prstGeom>
          <a:solidFill>
            <a:srgbClr val="17aca9"/>
          </a:solidFill>
          <a:ln w="19050">
            <a:solidFill>
              <a:srgbClr val="17a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Action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0" name="CustomShape 8"/>
          <p:cNvSpPr/>
          <p:nvPr/>
        </p:nvSpPr>
        <p:spPr>
          <a:xfrm>
            <a:off x="4842720" y="8587080"/>
            <a:ext cx="1637280" cy="552960"/>
          </a:xfrm>
          <a:prstGeom prst="wedgeRoundRectCallout">
            <a:avLst>
              <a:gd name="adj1" fmla="val -8880"/>
              <a:gd name="adj2" fmla="val -95739"/>
              <a:gd name="adj3" fmla="val 16667"/>
            </a:avLst>
          </a:prstGeom>
          <a:solidFill>
            <a:srgbClr val="17aca9"/>
          </a:solidFill>
          <a:ln w="19050">
            <a:solidFill>
              <a:srgbClr val="17a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Text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1" name="CustomShape 9"/>
          <p:cNvSpPr/>
          <p:nvPr/>
        </p:nvSpPr>
        <p:spPr>
          <a:xfrm>
            <a:off x="197640" y="7419600"/>
            <a:ext cx="1956240" cy="532080"/>
          </a:xfrm>
          <a:prstGeom prst="wedgeRoundRectCallout">
            <a:avLst>
              <a:gd name="adj1" fmla="val 53412"/>
              <a:gd name="adj2" fmla="val -97136"/>
              <a:gd name="adj3" fmla="val 16667"/>
            </a:avLst>
          </a:prstGeom>
          <a:solidFill>
            <a:srgbClr val="17aca9"/>
          </a:solidFill>
          <a:ln w="19050">
            <a:solidFill>
              <a:srgbClr val="17a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Print Text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9" dur="indefinite" restart="never" nodeType="tmRoot">
          <p:childTnLst>
            <p:seq>
              <p:cTn id="120" dur="indefinite" nodeType="mainSeq">
                <p:childTnLst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1176480" y="1241280"/>
            <a:ext cx="2196144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Spring MVC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1176480" y="2538360"/>
            <a:ext cx="21925800" cy="8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Контролер – 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GET </a:t>
            </a:r>
            <a:r>
              <a:rPr b="1" lang="bg-BG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заявка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1185120" y="5375880"/>
            <a:ext cx="9981000" cy="4182120"/>
          </a:xfrm>
          <a:prstGeom prst="rect">
            <a:avLst/>
          </a:prstGeom>
          <a:solidFill>
            <a:srgbClr val="f0f4fa"/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@Controller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public class CatController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@GetMapping("/cat")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public String getHomeCatPage(){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return "cat-page.html";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}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}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5" name="CustomShape 4"/>
          <p:cNvSpPr/>
          <p:nvPr/>
        </p:nvSpPr>
        <p:spPr>
          <a:xfrm>
            <a:off x="1176480" y="4713480"/>
            <a:ext cx="9981000" cy="655200"/>
          </a:xfrm>
          <a:prstGeom prst="rect">
            <a:avLst/>
          </a:prstGeom>
          <a:solidFill>
            <a:srgbClr val="f0f4fa"/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72000" bIns="72000">
            <a:spAutoFit/>
          </a:bodyPr>
          <a:p>
            <a:pPr algn="ctr"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CatController.java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6" name="CustomShape 5"/>
          <p:cNvSpPr/>
          <p:nvPr/>
        </p:nvSpPr>
        <p:spPr>
          <a:xfrm>
            <a:off x="6792840" y="6681600"/>
            <a:ext cx="3540240" cy="646920"/>
          </a:xfrm>
          <a:prstGeom prst="wedgeRoundRectCallout">
            <a:avLst>
              <a:gd name="adj1" fmla="val -55362"/>
              <a:gd name="adj2" fmla="val 22943"/>
              <a:gd name="adj3" fmla="val 16667"/>
            </a:avLst>
          </a:prstGeom>
          <a:solidFill>
            <a:srgbClr val="17aca9"/>
          </a:solidFill>
          <a:ln w="19050">
            <a:solidFill>
              <a:srgbClr val="17a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Request Mapping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7" name="CustomShape 6"/>
          <p:cNvSpPr/>
          <p:nvPr/>
        </p:nvSpPr>
        <p:spPr>
          <a:xfrm>
            <a:off x="9241200" y="7718760"/>
            <a:ext cx="1637280" cy="497880"/>
          </a:xfrm>
          <a:prstGeom prst="wedgeRoundRectCallout">
            <a:avLst>
              <a:gd name="adj1" fmla="val -55362"/>
              <a:gd name="adj2" fmla="val 22943"/>
              <a:gd name="adj3" fmla="val 16667"/>
            </a:avLst>
          </a:prstGeom>
          <a:solidFill>
            <a:srgbClr val="17aca9"/>
          </a:solidFill>
          <a:ln w="19050">
            <a:solidFill>
              <a:srgbClr val="17a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Action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8" name="CustomShape 7"/>
          <p:cNvSpPr/>
          <p:nvPr/>
        </p:nvSpPr>
        <p:spPr>
          <a:xfrm>
            <a:off x="4920840" y="8631000"/>
            <a:ext cx="1637280" cy="552960"/>
          </a:xfrm>
          <a:prstGeom prst="wedgeRoundRectCallout">
            <a:avLst>
              <a:gd name="adj1" fmla="val -10474"/>
              <a:gd name="adj2" fmla="val -72156"/>
              <a:gd name="adj3" fmla="val 16667"/>
            </a:avLst>
          </a:prstGeom>
          <a:solidFill>
            <a:srgbClr val="17aca9"/>
          </a:solidFill>
          <a:ln w="19050">
            <a:solidFill>
              <a:srgbClr val="17a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View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99" name="Picture 12" descr=""/>
          <p:cNvPicPr/>
          <p:nvPr/>
        </p:nvPicPr>
        <p:blipFill>
          <a:blip r:embed="rId1"/>
          <a:stretch/>
        </p:blipFill>
        <p:spPr>
          <a:xfrm>
            <a:off x="15217920" y="3401640"/>
            <a:ext cx="6723720" cy="3108960"/>
          </a:xfrm>
          <a:prstGeom prst="rect">
            <a:avLst/>
          </a:prstGeom>
          <a:ln w="0">
            <a:solidFill>
              <a:srgbClr val="17aca9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7" dur="indefinite" restart="never" nodeType="tmRoot">
          <p:childTnLst>
            <p:seq>
              <p:cTn id="158" dur="indefinite" nodeType="mainSeq">
                <p:childTnLst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1176480" y="1241280"/>
            <a:ext cx="2196144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Spring MVC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1176480" y="2538360"/>
            <a:ext cx="21925800" cy="8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Контролер – 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GET </a:t>
            </a:r>
            <a:r>
              <a:rPr b="1" lang="bg-BG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заявка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02" name="CustomShape 3"/>
          <p:cNvSpPr/>
          <p:nvPr/>
        </p:nvSpPr>
        <p:spPr>
          <a:xfrm>
            <a:off x="1185120" y="5375880"/>
            <a:ext cx="9981000" cy="4693680"/>
          </a:xfrm>
          <a:prstGeom prst="rect">
            <a:avLst/>
          </a:prstGeom>
          <a:solidFill>
            <a:srgbClr val="f0f4fa"/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@Controller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@RequestMapping("/cat")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public class CatController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@GetMapping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public String getHomeCatPage(){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return "cat-page.html";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}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}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03" name="CustomShape 4"/>
          <p:cNvSpPr/>
          <p:nvPr/>
        </p:nvSpPr>
        <p:spPr>
          <a:xfrm>
            <a:off x="1176480" y="4713480"/>
            <a:ext cx="9981000" cy="655200"/>
          </a:xfrm>
          <a:prstGeom prst="rect">
            <a:avLst/>
          </a:prstGeom>
          <a:solidFill>
            <a:srgbClr val="f0f4fa"/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72000" bIns="72000">
            <a:spAutoFit/>
          </a:bodyPr>
          <a:p>
            <a:pPr algn="ctr"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CatController.java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04" name="CustomShape 5"/>
          <p:cNvSpPr/>
          <p:nvPr/>
        </p:nvSpPr>
        <p:spPr>
          <a:xfrm>
            <a:off x="9169200" y="8132040"/>
            <a:ext cx="1637280" cy="497880"/>
          </a:xfrm>
          <a:prstGeom prst="wedgeRoundRectCallout">
            <a:avLst>
              <a:gd name="adj1" fmla="val -55362"/>
              <a:gd name="adj2" fmla="val 22943"/>
              <a:gd name="adj3" fmla="val 16667"/>
            </a:avLst>
          </a:prstGeom>
          <a:solidFill>
            <a:srgbClr val="17aca9"/>
          </a:solidFill>
          <a:ln w="19050">
            <a:solidFill>
              <a:srgbClr val="17a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Action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05" name="CustomShape 6"/>
          <p:cNvSpPr/>
          <p:nvPr/>
        </p:nvSpPr>
        <p:spPr>
          <a:xfrm>
            <a:off x="4537440" y="9163080"/>
            <a:ext cx="1637280" cy="552960"/>
          </a:xfrm>
          <a:prstGeom prst="wedgeRoundRectCallout">
            <a:avLst>
              <a:gd name="adj1" fmla="val -10474"/>
              <a:gd name="adj2" fmla="val -72156"/>
              <a:gd name="adj3" fmla="val 16667"/>
            </a:avLst>
          </a:prstGeom>
          <a:solidFill>
            <a:srgbClr val="17aca9"/>
          </a:solidFill>
          <a:ln w="19050">
            <a:solidFill>
              <a:srgbClr val="17a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View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06" name="Picture 12" descr=""/>
          <p:cNvPicPr/>
          <p:nvPr/>
        </p:nvPicPr>
        <p:blipFill>
          <a:blip r:embed="rId1"/>
          <a:stretch/>
        </p:blipFill>
        <p:spPr>
          <a:xfrm>
            <a:off x="15217920" y="3401640"/>
            <a:ext cx="6723720" cy="3108960"/>
          </a:xfrm>
          <a:prstGeom prst="rect">
            <a:avLst/>
          </a:prstGeom>
          <a:ln w="0">
            <a:solidFill>
              <a:srgbClr val="17aca9"/>
            </a:solidFill>
          </a:ln>
        </p:spPr>
      </p:pic>
      <p:sp>
        <p:nvSpPr>
          <p:cNvPr id="207" name="CustomShape 7"/>
          <p:cNvSpPr/>
          <p:nvPr/>
        </p:nvSpPr>
        <p:spPr>
          <a:xfrm>
            <a:off x="6729840" y="5826600"/>
            <a:ext cx="2933280" cy="537840"/>
          </a:xfrm>
          <a:prstGeom prst="wedgeRoundRectCallout">
            <a:avLst>
              <a:gd name="adj1" fmla="val -55362"/>
              <a:gd name="adj2" fmla="val 22943"/>
              <a:gd name="adj3" fmla="val 16667"/>
            </a:avLst>
          </a:prstGeom>
          <a:solidFill>
            <a:srgbClr val="17aca9">
              <a:alpha val="95000"/>
            </a:srgbClr>
          </a:solidFill>
          <a:ln w="19050">
            <a:solidFill>
              <a:srgbClr val="17aca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Starting route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7" dur="indefinite" restart="never" nodeType="tmRoot">
          <p:childTnLst>
            <p:seq>
              <p:cTn id="188" dur="indefinite" nodeType="mainSeq">
                <p:childTnLst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176480" y="1241280"/>
            <a:ext cx="2196144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Spring MVC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1176480" y="2538360"/>
            <a:ext cx="21925800" cy="8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Models and Views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1176480" y="7161120"/>
            <a:ext cx="15673680" cy="4669920"/>
          </a:xfrm>
          <a:prstGeom prst="rect">
            <a:avLst/>
          </a:prstGeom>
          <a:solidFill>
            <a:srgbClr val="f0f4fa"/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@Controller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public class DogController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@GetMapping("/dog")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public String getDogHomePage(Model model){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model.index("message", "I am a dog html page");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return "index";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}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}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1" name="CustomShape 4"/>
          <p:cNvSpPr/>
          <p:nvPr/>
        </p:nvSpPr>
        <p:spPr>
          <a:xfrm>
            <a:off x="1176480" y="6498720"/>
            <a:ext cx="15673680" cy="655200"/>
          </a:xfrm>
          <a:prstGeom prst="rect">
            <a:avLst/>
          </a:prstGeom>
          <a:solidFill>
            <a:srgbClr val="f0f4fa"/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72000" bIns="72000">
            <a:spAutoFit/>
          </a:bodyPr>
          <a:p>
            <a:pPr algn="ctr"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DogController.java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12" name="Picture 38" descr=""/>
          <p:cNvPicPr/>
          <p:nvPr/>
        </p:nvPicPr>
        <p:blipFill>
          <a:blip r:embed="rId1"/>
          <a:stretch/>
        </p:blipFill>
        <p:spPr>
          <a:xfrm>
            <a:off x="14213880" y="2396160"/>
            <a:ext cx="8891280" cy="3828600"/>
          </a:xfrm>
          <a:prstGeom prst="rect">
            <a:avLst/>
          </a:prstGeom>
          <a:ln w="0">
            <a:solidFill>
              <a:srgbClr val="17aca9"/>
            </a:solidFill>
          </a:ln>
        </p:spPr>
      </p:pic>
      <p:sp>
        <p:nvSpPr>
          <p:cNvPr id="213" name="CustomShape 5"/>
          <p:cNvSpPr/>
          <p:nvPr/>
        </p:nvSpPr>
        <p:spPr>
          <a:xfrm>
            <a:off x="9790560" y="8587080"/>
            <a:ext cx="3239280" cy="451800"/>
          </a:xfrm>
          <a:prstGeom prst="wedgeRoundRectCallout">
            <a:avLst>
              <a:gd name="adj1" fmla="val -41678"/>
              <a:gd name="adj2" fmla="val 120647"/>
              <a:gd name="adj3" fmla="val 16667"/>
            </a:avLst>
          </a:prstGeom>
          <a:solidFill>
            <a:srgbClr val="17aca9">
              <a:alpha val="95000"/>
            </a:srgbClr>
          </a:solidFill>
          <a:ln w="19050">
            <a:solidFill>
              <a:srgbClr val="17aca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Model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7" dur="indefinite" restart="never" nodeType="tmRoot">
          <p:childTnLst>
            <p:seq>
              <p:cTn id="218" dur="indefinite" nodeType="mainSeq">
                <p:childTnLst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1176480" y="1241280"/>
            <a:ext cx="2196144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Spring MVC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1176480" y="2538360"/>
            <a:ext cx="21925800" cy="8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Path variables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16" name="CustomShape 3"/>
          <p:cNvSpPr/>
          <p:nvPr/>
        </p:nvSpPr>
        <p:spPr>
          <a:xfrm>
            <a:off x="1176480" y="6002640"/>
            <a:ext cx="13464360" cy="5205240"/>
          </a:xfrm>
          <a:prstGeom prst="rect">
            <a:avLst/>
          </a:prstGeom>
          <a:solidFill>
            <a:srgbClr val="f0f4fa"/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@Controller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@RequestMapping("/cat")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public class CatController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@GetMapping("/edit/{catId}")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@ResponseBody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public String editCat(@PathVariable long catId){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return String.valueOf(catId);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}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}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7" name="CustomShape 4"/>
          <p:cNvSpPr/>
          <p:nvPr/>
        </p:nvSpPr>
        <p:spPr>
          <a:xfrm>
            <a:off x="1176480" y="5340240"/>
            <a:ext cx="13464360" cy="655200"/>
          </a:xfrm>
          <a:prstGeom prst="rect">
            <a:avLst/>
          </a:prstGeom>
          <a:solidFill>
            <a:srgbClr val="f0f4fa"/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72000" bIns="72000">
            <a:spAutoFit/>
          </a:bodyPr>
          <a:p>
            <a:pPr algn="ctr"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CatController.java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8" name="CustomShape 5"/>
          <p:cNvSpPr/>
          <p:nvPr/>
        </p:nvSpPr>
        <p:spPr>
          <a:xfrm>
            <a:off x="7657200" y="7442280"/>
            <a:ext cx="3003120" cy="497880"/>
          </a:xfrm>
          <a:prstGeom prst="wedgeRoundRectCallout">
            <a:avLst>
              <a:gd name="adj1" fmla="val -59710"/>
              <a:gd name="adj2" fmla="val 59586"/>
              <a:gd name="adj3" fmla="val 16667"/>
            </a:avLst>
          </a:prstGeom>
          <a:solidFill>
            <a:srgbClr val="17aca9"/>
          </a:solidFill>
          <a:ln w="19050">
            <a:solidFill>
              <a:srgbClr val="17a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Path Variable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19" name="Picture 10" descr=""/>
          <p:cNvPicPr/>
          <p:nvPr/>
        </p:nvPicPr>
        <p:blipFill>
          <a:blip r:embed="rId1"/>
          <a:stretch/>
        </p:blipFill>
        <p:spPr>
          <a:xfrm>
            <a:off x="16229880" y="3158640"/>
            <a:ext cx="6872400" cy="5024520"/>
          </a:xfrm>
          <a:prstGeom prst="rect">
            <a:avLst/>
          </a:prstGeom>
          <a:ln w="0">
            <a:solidFill>
              <a:srgbClr val="17aca9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41" dur="indefinite" restart="never" nodeType="tmRoot">
          <p:childTnLst>
            <p:seq>
              <p:cTn id="242" dur="indefinite" nodeType="mainSeq">
                <p:childTnLst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1176480" y="1241280"/>
            <a:ext cx="2196144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Spring MVC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1176480" y="2538360"/>
            <a:ext cx="21925800" cy="8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Request parameter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22" name="CustomShape 3"/>
          <p:cNvSpPr/>
          <p:nvPr/>
        </p:nvSpPr>
        <p:spPr>
          <a:xfrm>
            <a:off x="1176480" y="6002640"/>
            <a:ext cx="14040360" cy="5205240"/>
          </a:xfrm>
          <a:prstGeom prst="rect">
            <a:avLst/>
          </a:prstGeom>
          <a:solidFill>
            <a:srgbClr val="f0f4fa"/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@Controller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@RequestMapping("/cat")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public class CatController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@GetMapping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@ResponseBody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public String findCatByName(@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RequestParam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String name){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return name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}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}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23" name="CustomShape 4"/>
          <p:cNvSpPr/>
          <p:nvPr/>
        </p:nvSpPr>
        <p:spPr>
          <a:xfrm>
            <a:off x="1176480" y="5340240"/>
            <a:ext cx="14040360" cy="655200"/>
          </a:xfrm>
          <a:prstGeom prst="rect">
            <a:avLst/>
          </a:prstGeom>
          <a:solidFill>
            <a:srgbClr val="f0f4fa"/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72000" bIns="72000">
            <a:spAutoFit/>
          </a:bodyPr>
          <a:p>
            <a:pPr algn="ctr"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CatController.java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24" name="CustomShape 5"/>
          <p:cNvSpPr/>
          <p:nvPr/>
        </p:nvSpPr>
        <p:spPr>
          <a:xfrm>
            <a:off x="9169200" y="8299080"/>
            <a:ext cx="3564000" cy="583560"/>
          </a:xfrm>
          <a:prstGeom prst="wedgeRoundRectCallout">
            <a:avLst>
              <a:gd name="adj1" fmla="val 50367"/>
              <a:gd name="adj2" fmla="val 111934"/>
              <a:gd name="adj3" fmla="val 16667"/>
            </a:avLst>
          </a:prstGeom>
          <a:solidFill>
            <a:srgbClr val="17aca9"/>
          </a:solidFill>
          <a:ln w="19050">
            <a:solidFill>
              <a:srgbClr val="17a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Request parameter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25" name="Picture 3" descr=""/>
          <p:cNvPicPr/>
          <p:nvPr/>
        </p:nvPicPr>
        <p:blipFill>
          <a:blip r:embed="rId1"/>
          <a:stretch/>
        </p:blipFill>
        <p:spPr>
          <a:xfrm>
            <a:off x="15865920" y="2505600"/>
            <a:ext cx="7236360" cy="5229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3" dur="indefinite" restart="never" nodeType="tmRoot">
          <p:childTnLst>
            <p:seq>
              <p:cTn id="274" dur="indefinite" nodeType="mainSeq">
                <p:childTnLst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1752480" y="10171080"/>
            <a:ext cx="17208720" cy="194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6000" spc="-1" strike="noStrike">
                <a:solidFill>
                  <a:srgbClr val="24274c"/>
                </a:solidFill>
                <a:latin typeface="Century Gothic"/>
                <a:ea typeface="DejaVu Sans"/>
              </a:rPr>
              <a:t>Част </a:t>
            </a:r>
            <a:r>
              <a:rPr b="1" lang="en-US" sz="6000" spc="-1" strike="noStrike">
                <a:solidFill>
                  <a:srgbClr val="24274c"/>
                </a:solidFill>
                <a:latin typeface="Century Gothic"/>
                <a:ea typeface="DejaVu Sans"/>
              </a:rPr>
              <a:t>III – Thymeleaf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1176480" y="1241280"/>
            <a:ext cx="2196144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Thymeleaf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28" name="CustomShape 2"/>
          <p:cNvSpPr/>
          <p:nvPr/>
        </p:nvSpPr>
        <p:spPr>
          <a:xfrm>
            <a:off x="1176480" y="2956320"/>
            <a:ext cx="21923640" cy="565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570600">
              <a:lnSpc>
                <a:spcPct val="10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Template engine;</a:t>
            </a:r>
            <a:endParaRPr b="0" lang="en-US" sz="3600" spc="-1" strike="noStrike">
              <a:latin typeface="Arial"/>
            </a:endParaRPr>
          </a:p>
          <a:p>
            <a:pPr marL="343080" indent="-570600">
              <a:lnSpc>
                <a:spcPct val="10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Позволява да:</a:t>
            </a:r>
            <a:endParaRPr b="0" lang="en-US" sz="3600" spc="-1" strike="noStrike">
              <a:latin typeface="Arial"/>
            </a:endParaRPr>
          </a:p>
          <a:p>
            <a:pPr lvl="1" marL="1028880" indent="-570600">
              <a:lnSpc>
                <a:spcPct val="100000"/>
              </a:lnSpc>
              <a:spcBef>
                <a:spcPts val="499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Използваме променливи в нашие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view-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та;</a:t>
            </a:r>
            <a:endParaRPr b="0" lang="en-US" sz="3600" spc="-1" strike="noStrike">
              <a:latin typeface="Arial"/>
            </a:endParaRPr>
          </a:p>
          <a:p>
            <a:pPr lvl="1" marL="1028880" indent="-570600">
              <a:lnSpc>
                <a:spcPct val="100000"/>
              </a:lnSpc>
              <a:spcBef>
                <a:spcPts val="499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Изпълняваме операции върху променливите;</a:t>
            </a:r>
            <a:endParaRPr b="0" lang="en-US" sz="3600" spc="-1" strike="noStrike">
              <a:latin typeface="Arial"/>
            </a:endParaRPr>
          </a:p>
          <a:p>
            <a:pPr lvl="1" marL="1028880" indent="-570600">
              <a:lnSpc>
                <a:spcPct val="100000"/>
              </a:lnSpc>
              <a:spcBef>
                <a:spcPts val="499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Итерираме колекции;</a:t>
            </a:r>
            <a:endParaRPr b="0" lang="en-US" sz="3600" spc="-1" strike="noStrike">
              <a:latin typeface="Arial"/>
            </a:endParaRPr>
          </a:p>
          <a:p>
            <a:pPr lvl="1" marL="1028880" indent="-570600">
              <a:lnSpc>
                <a:spcPct val="100000"/>
              </a:lnSpc>
              <a:spcBef>
                <a:spcPts val="499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Създаваме динамични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view-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та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;</a:t>
            </a:r>
            <a:endParaRPr b="0" lang="en-US" sz="3600" spc="-1" strike="noStrike">
              <a:latin typeface="Arial"/>
            </a:endParaRPr>
          </a:p>
          <a:p>
            <a:pPr marL="343080" indent="-570600">
              <a:lnSpc>
                <a:spcPct val="10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  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За да стартираме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Thymeleaf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трябва да добавим библиотеката в нашия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html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файл: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29" name="CustomShape 3"/>
          <p:cNvSpPr/>
          <p:nvPr/>
        </p:nvSpPr>
        <p:spPr>
          <a:xfrm>
            <a:off x="1176480" y="7578720"/>
            <a:ext cx="19657080" cy="5770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nn-NO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&lt;html xmlns="http://www.w3.org/1999/xhtml" xmlns:th="http://www.thymeleaf.org"&gt;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01" dur="indefinite" restart="never" nodeType="tmRoot">
          <p:childTnLst>
            <p:seq>
              <p:cTn id="302" dur="indefinite" nodeType="mainSeq">
                <p:childTnLst>
                  <p:par>
                    <p:cTn id="303" fill="hold">
                      <p:stCondLst>
                        <p:cond delay="0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1752480" y="10171080"/>
            <a:ext cx="17208720" cy="194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6000" spc="-1" strike="noStrike">
                <a:solidFill>
                  <a:srgbClr val="24274c"/>
                </a:solidFill>
                <a:latin typeface="Century Gothic"/>
                <a:ea typeface="DejaVu Sans"/>
              </a:rPr>
              <a:t>Част </a:t>
            </a:r>
            <a:r>
              <a:rPr b="1" lang="en-US" sz="6000" spc="-1" strike="noStrike">
                <a:solidFill>
                  <a:srgbClr val="24274c"/>
                </a:solidFill>
                <a:latin typeface="Century Gothic"/>
                <a:ea typeface="DejaVu Sans"/>
              </a:rPr>
              <a:t>I – Spring Boot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1176480" y="1241280"/>
            <a:ext cx="2196144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Thymeleaf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1176480" y="2538360"/>
            <a:ext cx="21925800" cy="8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Тагове и атрибути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32" name="CustomShape 3"/>
          <p:cNvSpPr/>
          <p:nvPr/>
        </p:nvSpPr>
        <p:spPr>
          <a:xfrm>
            <a:off x="1178640" y="4010040"/>
            <a:ext cx="21923640" cy="565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570600">
              <a:lnSpc>
                <a:spcPct val="10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Thymeleaf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таговете и атрибутите трябва да започват с </a:t>
            </a:r>
            <a:r>
              <a:rPr b="1" lang="en-US" sz="3600" spc="-1" strike="noStrike">
                <a:solidFill>
                  <a:srgbClr val="17aca9"/>
                </a:solidFill>
                <a:latin typeface="Century Gothic"/>
                <a:ea typeface="DejaVu Sans"/>
              </a:rPr>
              <a:t>th: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;</a:t>
            </a:r>
            <a:endParaRPr b="0" lang="en-US" sz="3600" spc="-1" strike="noStrike">
              <a:latin typeface="Arial"/>
            </a:endParaRPr>
          </a:p>
          <a:p>
            <a:pPr marL="343080" indent="-570600">
              <a:lnSpc>
                <a:spcPct val="10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Пример за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Thymeleaf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атрибут:</a:t>
            </a:r>
            <a:endParaRPr b="0" lang="en-US" sz="3600" spc="-1" strike="noStrike">
              <a:latin typeface="Arial"/>
            </a:endParaRPr>
          </a:p>
          <a:p>
            <a:pPr marL="343080" indent="-570600">
              <a:lnSpc>
                <a:spcPct val="10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Пример за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Thymeleaf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таг: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3600" spc="-1" strike="noStrike">
              <a:latin typeface="Arial"/>
            </a:endParaRPr>
          </a:p>
          <a:p>
            <a:pPr marL="343080" indent="-570600">
              <a:lnSpc>
                <a:spcPct val="10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th:block e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контейнер, който изчезва в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html-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а.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33" name="CustomShape 4"/>
          <p:cNvSpPr/>
          <p:nvPr/>
        </p:nvSpPr>
        <p:spPr>
          <a:xfrm>
            <a:off x="9025200" y="4698720"/>
            <a:ext cx="7670520" cy="5770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nn-NO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&lt;p th:text="Example"&gt;&lt;/p&gt;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4" name="CustomShape 5"/>
          <p:cNvSpPr/>
          <p:nvPr/>
        </p:nvSpPr>
        <p:spPr>
          <a:xfrm>
            <a:off x="1824480" y="6282720"/>
            <a:ext cx="10881000" cy="15519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nn-NO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&lt;th:block&gt;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nn-NO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</a:t>
            </a:r>
            <a:r>
              <a:rPr b="1" lang="nn-NO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...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nn-NO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&lt;/th:block&gt;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07" dur="indefinite" restart="never" nodeType="tmRoot">
          <p:childTnLst>
            <p:seq>
              <p:cTn id="308" dur="indefinite" nodeType="mainSeq">
                <p:childTnLst>
                  <p:par>
                    <p:cTn id="309" fill="hold">
                      <p:stCondLst>
                        <p:cond delay="0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1176480" y="1241280"/>
            <a:ext cx="2196144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Thymeleaf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1176480" y="2538360"/>
            <a:ext cx="21925800" cy="8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Използване на променливи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1178640" y="4010040"/>
            <a:ext cx="21923640" cy="565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570600">
              <a:lnSpc>
                <a:spcPct val="10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Извикват се с </a:t>
            </a:r>
            <a:r>
              <a:rPr b="1" lang="nn-NO" sz="3600" spc="-1" strike="noStrike">
                <a:solidFill>
                  <a:srgbClr val="17aca9"/>
                </a:solidFill>
                <a:latin typeface="Consolas"/>
                <a:ea typeface="DejaVu Sans"/>
              </a:rPr>
              <a:t>${...}</a:t>
            </a:r>
            <a:r>
              <a:rPr b="0" lang="bg-BG" sz="3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38" name="CustomShape 4"/>
          <p:cNvSpPr/>
          <p:nvPr/>
        </p:nvSpPr>
        <p:spPr>
          <a:xfrm>
            <a:off x="1173240" y="5562720"/>
            <a:ext cx="5200560" cy="5770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nn-NO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${session.user.name}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9" name="CustomShape 5"/>
          <p:cNvSpPr/>
          <p:nvPr/>
        </p:nvSpPr>
        <p:spPr>
          <a:xfrm>
            <a:off x="1181880" y="6316560"/>
            <a:ext cx="4054320" cy="5770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nn-NO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${title}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40" name="CustomShape 6"/>
          <p:cNvSpPr/>
          <p:nvPr/>
        </p:nvSpPr>
        <p:spPr>
          <a:xfrm>
            <a:off x="1190520" y="7070400"/>
            <a:ext cx="4054320" cy="5770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nn-NO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${game.id}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5" dur="indefinite" restart="never" nodeType="tmRoot">
          <p:childTnLst>
            <p:seq>
              <p:cTn id="316" dur="indefinite" nodeType="mainSeq">
                <p:childTnLst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1176480" y="1241280"/>
            <a:ext cx="2196144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Thymeleaf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1176480" y="2538360"/>
            <a:ext cx="21925800" cy="8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Селекция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43" name="CustomShape 3"/>
          <p:cNvSpPr/>
          <p:nvPr/>
        </p:nvSpPr>
        <p:spPr>
          <a:xfrm>
            <a:off x="1178640" y="4010040"/>
            <a:ext cx="21923640" cy="565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570600">
              <a:lnSpc>
                <a:spcPct val="10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Изпълняват се върху предварително селектиран обект;</a:t>
            </a:r>
            <a:endParaRPr b="0" lang="en-US" sz="3600" spc="-1" strike="noStrike">
              <a:latin typeface="Arial"/>
            </a:endParaRPr>
          </a:p>
          <a:p>
            <a:pPr marL="343080" indent="-570600">
              <a:lnSpc>
                <a:spcPct val="10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Извиква се с </a:t>
            </a:r>
            <a:r>
              <a:rPr b="1" lang="bg-BG" sz="3600" spc="-1" strike="noStrike">
                <a:solidFill>
                  <a:srgbClr val="17aca9"/>
                </a:solidFill>
                <a:latin typeface="Consolas"/>
                <a:ea typeface="DejaVu Sans"/>
              </a:rPr>
              <a:t>*</a:t>
            </a:r>
            <a:r>
              <a:rPr b="1" lang="nn-NO" sz="3600" spc="-1" strike="noStrike">
                <a:solidFill>
                  <a:srgbClr val="17aca9"/>
                </a:solidFill>
                <a:latin typeface="Consolas"/>
                <a:ea typeface="DejaVu Sans"/>
              </a:rPr>
              <a:t>{...}</a:t>
            </a:r>
            <a:r>
              <a:rPr b="0" lang="bg-BG" sz="3600" spc="-1" strike="noStrike">
                <a:solidFill>
                  <a:srgbClr val="000000"/>
                </a:solidFill>
                <a:latin typeface="Consolas"/>
                <a:ea typeface="DejaVu Sans"/>
              </a:rPr>
              <a:t>;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44" name="CustomShape 4"/>
          <p:cNvSpPr/>
          <p:nvPr/>
        </p:nvSpPr>
        <p:spPr>
          <a:xfrm>
            <a:off x="1173240" y="5562720"/>
            <a:ext cx="8930880" cy="30142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&lt;div th:object="${book}"&gt;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...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&lt;span th:text="*{title}"&gt;...&lt;/span&gt;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//equivalent to ${book.title}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...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&lt;/div&gt;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29" dur="indefinite" restart="never" nodeType="tmRoot">
          <p:childTnLst>
            <p:seq>
              <p:cTn id="330" dur="indefinite" nodeType="mainSeq">
                <p:childTnLst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1176480" y="1241280"/>
            <a:ext cx="2196144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Thymeleaf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1176480" y="2538360"/>
            <a:ext cx="21925800" cy="8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Линкове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47" name="CustomShape 3"/>
          <p:cNvSpPr/>
          <p:nvPr/>
        </p:nvSpPr>
        <p:spPr>
          <a:xfrm>
            <a:off x="1178640" y="4010040"/>
            <a:ext cx="21923640" cy="565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570600">
              <a:lnSpc>
                <a:spcPct val="10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Използват се за изграждане на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URL-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и;</a:t>
            </a:r>
            <a:endParaRPr b="0" lang="en-US" sz="3600" spc="-1" strike="noStrike">
              <a:latin typeface="Arial"/>
            </a:endParaRPr>
          </a:p>
          <a:p>
            <a:pPr marL="343080" indent="-570600">
              <a:lnSpc>
                <a:spcPct val="10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Извикват се с </a:t>
            </a:r>
            <a:r>
              <a:rPr b="1" lang="bg-BG" sz="3600" spc="-1" strike="noStrike">
                <a:solidFill>
                  <a:srgbClr val="17aca9"/>
                </a:solidFill>
                <a:latin typeface="Consolas"/>
                <a:ea typeface="DejaVu Sans"/>
              </a:rPr>
              <a:t>@</a:t>
            </a:r>
            <a:r>
              <a:rPr b="1" lang="nn-NO" sz="3600" spc="-1" strike="noStrike">
                <a:solidFill>
                  <a:srgbClr val="17aca9"/>
                </a:solidFill>
                <a:latin typeface="Consolas"/>
                <a:ea typeface="DejaVu Sans"/>
              </a:rPr>
              <a:t>{...}</a:t>
            </a:r>
            <a:r>
              <a:rPr b="0" lang="bg-BG" sz="3600" spc="-1" strike="noStrike">
                <a:solidFill>
                  <a:srgbClr val="000000"/>
                </a:solidFill>
                <a:latin typeface="Consolas"/>
                <a:ea typeface="DejaVu Sans"/>
              </a:rPr>
              <a:t>: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3600" spc="-1" strike="noStrike">
              <a:latin typeface="Arial"/>
            </a:endParaRPr>
          </a:p>
          <a:p>
            <a:pPr marL="343080" indent="-5706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Може да се подават 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query 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параметри: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3600" spc="-1" strike="noStrike">
              <a:latin typeface="Arial"/>
            </a:endParaRPr>
          </a:p>
          <a:p>
            <a:pPr marL="343080" indent="-5706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Може да се създават динамични 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URL-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и: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48" name="CustomShape 4"/>
          <p:cNvSpPr/>
          <p:nvPr/>
        </p:nvSpPr>
        <p:spPr>
          <a:xfrm>
            <a:off x="1824480" y="5418720"/>
            <a:ext cx="8930880" cy="5770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&lt;a th:href="@{/register}"&gt;Register&lt;/a&gt;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49" name="CustomShape 5"/>
          <p:cNvSpPr/>
          <p:nvPr/>
        </p:nvSpPr>
        <p:spPr>
          <a:xfrm>
            <a:off x="1824480" y="6702120"/>
            <a:ext cx="11958840" cy="5770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&lt;a th:href="@{/details(id=${game.id})}"&gt;Details&lt;/a&gt;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50" name="CustomShape 6"/>
          <p:cNvSpPr/>
          <p:nvPr/>
        </p:nvSpPr>
        <p:spPr>
          <a:xfrm>
            <a:off x="1824480" y="7985520"/>
            <a:ext cx="13104360" cy="5770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&lt;a th:href="@{/games/{id}/edit(id=${game.id})}"&gt;Edit&lt;/a&gt;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5" dur="indefinite" restart="never" nodeType="tmRoot">
          <p:childTnLst>
            <p:seq>
              <p:cTn id="336" dur="indefinite" nodeType="mainSeq">
                <p:childTnLst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1176480" y="1241280"/>
            <a:ext cx="2196144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Thymeleaf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1176480" y="2538360"/>
            <a:ext cx="21925800" cy="8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Дефиниране на променливи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53" name="CustomShape 3"/>
          <p:cNvSpPr/>
          <p:nvPr/>
        </p:nvSpPr>
        <p:spPr>
          <a:xfrm>
            <a:off x="1178640" y="4010040"/>
            <a:ext cx="21923640" cy="565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5706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Дефинират се чрез атрибута </a:t>
            </a:r>
            <a:r>
              <a:rPr b="1" lang="en-US" sz="3600" spc="-1" strike="noStrike">
                <a:solidFill>
                  <a:srgbClr val="17aca9"/>
                </a:solidFill>
                <a:latin typeface="Century Gothic"/>
                <a:ea typeface="DejaVu Sans"/>
              </a:rPr>
              <a:t>th:with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: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3600" spc="-1" strike="noStrike">
              <a:latin typeface="Arial"/>
            </a:endParaRPr>
          </a:p>
          <a:p>
            <a:pPr marL="343080" indent="-5706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n-NO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‘</a:t>
            </a:r>
            <a:r>
              <a:rPr b="0" lang="nn-NO" sz="3600" spc="-1" strike="noStrike">
                <a:solidFill>
                  <a:srgbClr val="17aca9"/>
                </a:solidFill>
                <a:latin typeface="Century Gothic"/>
                <a:ea typeface="DejaVu Sans"/>
              </a:rPr>
              <a:t>name</a:t>
            </a:r>
            <a:r>
              <a:rPr b="0" lang="nn-NO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’ e 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името на променливата, а 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‘</a:t>
            </a:r>
            <a:r>
              <a:rPr b="0" lang="en-US" sz="3600" spc="-1" strike="noStrike">
                <a:solidFill>
                  <a:srgbClr val="17aca9"/>
                </a:solidFill>
                <a:latin typeface="Century Gothic"/>
                <a:ea typeface="DejaVu Sans"/>
              </a:rPr>
              <a:t>Pesho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’ 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е стойността;</a:t>
            </a:r>
            <a:endParaRPr b="0" lang="en-US" sz="3600" spc="-1" strike="noStrike">
              <a:latin typeface="Arial"/>
            </a:endParaRPr>
          </a:p>
          <a:p>
            <a:pPr marL="343080" indent="-5706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Променливите съществуват само в съответния таг: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54" name="CustomShape 4"/>
          <p:cNvSpPr/>
          <p:nvPr/>
        </p:nvSpPr>
        <p:spPr>
          <a:xfrm>
            <a:off x="1824480" y="4698720"/>
            <a:ext cx="8930880" cy="5770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nn-NO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th:with=</a:t>
            </a:r>
            <a:r>
              <a:rPr b="1" lang="nn-NO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"name = '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Р</a:t>
            </a:r>
            <a:r>
              <a:rPr b="1" lang="nn-NO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esho'"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55" name="CustomShape 5"/>
          <p:cNvSpPr/>
          <p:nvPr/>
        </p:nvSpPr>
        <p:spPr>
          <a:xfrm>
            <a:off x="1824480" y="6642720"/>
            <a:ext cx="9653040" cy="25268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&lt;div th:with="name = ${user.name}"&gt;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&lt;p th:text="${name}"&gt; </a:t>
            </a:r>
            <a:r>
              <a:rPr b="1" lang="en-US" sz="3200" spc="-1" strike="noStrike">
                <a:solidFill>
                  <a:srgbClr val="808080"/>
                </a:solidFill>
                <a:latin typeface="Consolas"/>
                <a:ea typeface="DejaVu Sans"/>
              </a:rPr>
              <a:t>//valid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&lt;/div&gt;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&lt;p th:text="${name}"&gt; </a:t>
            </a:r>
            <a:r>
              <a:rPr b="1" lang="en-US" sz="3200" spc="-1" strike="noStrike">
                <a:solidFill>
                  <a:srgbClr val="808080"/>
                </a:solidFill>
                <a:latin typeface="Consolas"/>
                <a:ea typeface="DejaVu Sans"/>
              </a:rPr>
              <a:t>//invalid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45" dur="indefinite" restart="never" nodeType="tmRoot">
          <p:childTnLst>
            <p:seq>
              <p:cTn id="346" dur="indefinite" nodeType="mainSeq">
                <p:childTnLst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1176480" y="1241280"/>
            <a:ext cx="2196144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Thymeleaf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1176480" y="2538360"/>
            <a:ext cx="21925800" cy="8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Фрагменти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58" name="CustomShape 3"/>
          <p:cNvSpPr/>
          <p:nvPr/>
        </p:nvSpPr>
        <p:spPr>
          <a:xfrm>
            <a:off x="1178640" y="4010040"/>
            <a:ext cx="21923640" cy="889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5706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Фрагментите са отделни файлове, които се добавят към основния;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3600" spc="-1" strike="noStrike">
              <a:latin typeface="Arial"/>
            </a:endParaRPr>
          </a:p>
          <a:p>
            <a:pPr marL="343080" indent="-5706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Извикват се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с </a:t>
            </a:r>
            <a:r>
              <a:rPr b="1" lang="en-US" sz="3600" spc="-1" strike="noStrike">
                <a:solidFill>
                  <a:srgbClr val="17aca9"/>
                </a:solidFill>
                <a:latin typeface="Consolas"/>
                <a:ea typeface="DejaVu Sans"/>
              </a:rPr>
              <a:t>~</a:t>
            </a:r>
            <a:r>
              <a:rPr b="1" lang="nn-NO" sz="3600" spc="-1" strike="noStrike">
                <a:solidFill>
                  <a:srgbClr val="17aca9"/>
                </a:solidFill>
                <a:latin typeface="Consolas"/>
                <a:ea typeface="DejaVu Sans"/>
              </a:rPr>
              <a:t>{...}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; </a:t>
            </a:r>
            <a:endParaRPr b="0" lang="en-US" sz="3600" spc="-1" strike="noStrike">
              <a:latin typeface="Arial"/>
            </a:endParaRPr>
          </a:p>
          <a:p>
            <a:pPr marL="343080" indent="-5706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Може да се добави цял файл: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3600" spc="-1" strike="noStrike">
              <a:latin typeface="Arial"/>
            </a:endParaRPr>
          </a:p>
          <a:p>
            <a:pPr marL="343080" indent="-5706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Може да се добави само определен фрагмент: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3600" spc="-1" strike="noStrike">
              <a:latin typeface="Arial"/>
            </a:endParaRPr>
          </a:p>
          <a:p>
            <a:pPr marL="343080" indent="-5706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Може да се добави фрагмент с параметър: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3600" spc="-1" strike="noStrike">
              <a:latin typeface="Arial"/>
            </a:endParaRPr>
          </a:p>
          <a:p>
            <a:pPr marL="343080" indent="-5706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Може да се използва атрибута </a:t>
            </a:r>
            <a:r>
              <a:rPr b="1" lang="en-US" sz="3600" spc="-1" strike="noStrike">
                <a:solidFill>
                  <a:srgbClr val="17aca9"/>
                </a:solidFill>
                <a:latin typeface="Century Gothic"/>
                <a:ea typeface="DejaVu Sans"/>
              </a:rPr>
              <a:t>th:replace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, </a:t>
            </a:r>
            <a:br/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който заменя елемента, в който се намира с изпрания фрагмент.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59" name="CustomShape 4"/>
          <p:cNvSpPr/>
          <p:nvPr/>
        </p:nvSpPr>
        <p:spPr>
          <a:xfrm>
            <a:off x="1824480" y="4698720"/>
            <a:ext cx="13536360" cy="15519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&lt;footer class=“footer” th:fragment=“footer”&gt;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&lt;h1 style=“text-align: center;”&gt;THIS IS FOOTER&lt;/h1&gt;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&lt;/footer&gt;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60" name="CustomShape 5"/>
          <p:cNvSpPr/>
          <p:nvPr/>
        </p:nvSpPr>
        <p:spPr>
          <a:xfrm>
            <a:off x="1824480" y="8011080"/>
            <a:ext cx="10150200" cy="5770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th:insert="~{fragments/header}"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61" name="CustomShape 6"/>
          <p:cNvSpPr/>
          <p:nvPr/>
        </p:nvSpPr>
        <p:spPr>
          <a:xfrm>
            <a:off x="1824480" y="9380880"/>
            <a:ext cx="10150200" cy="5770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th:insert="~{fragments/header :: dark}"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62" name="CustomShape 7"/>
          <p:cNvSpPr/>
          <p:nvPr/>
        </p:nvSpPr>
        <p:spPr>
          <a:xfrm>
            <a:off x="1811520" y="10722240"/>
            <a:ext cx="11389320" cy="5770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th:insert="~{fragments/header (theme='dark')}"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3" dur="indefinite" restart="never" nodeType="tmRoot">
          <p:childTnLst>
            <p:seq>
              <p:cTn id="354" dur="indefinite" nodeType="mainSeq">
                <p:childTnLst>
                  <p:par>
                    <p:cTn id="355" fill="hold">
                      <p:stCondLst>
                        <p:cond delay="0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1176480" y="1241280"/>
            <a:ext cx="2196144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Thymeleaf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1176480" y="2538360"/>
            <a:ext cx="21925800" cy="8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Форми 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1178640" y="4010040"/>
            <a:ext cx="21923640" cy="291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5706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Подобни на обикновените 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html 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форми: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3600" spc="-1" strike="noStrike">
              <a:latin typeface="Arial"/>
            </a:endParaRPr>
          </a:p>
          <a:p>
            <a:pPr marL="343080" indent="-5706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Трябва да имаме контролер, който приема обект от дадения тип: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3600" spc="-1" strike="noStrike">
              <a:latin typeface="Arial"/>
            </a:endParaRPr>
          </a:p>
          <a:p>
            <a:pPr marL="343080" indent="-5706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Може да подаваме обекти на формата с цел да използваме валидации: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66" name="CustomShape 4"/>
          <p:cNvSpPr/>
          <p:nvPr/>
        </p:nvSpPr>
        <p:spPr>
          <a:xfrm>
            <a:off x="1824480" y="4626720"/>
            <a:ext cx="13536360" cy="25268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&lt;form th:action="@{/user}" th:method="post"&gt;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&lt;input type="number" name="id"/&gt;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&lt;input type="text" name="name"/&gt;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&lt;input type="submit"/&gt;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&lt;/form&gt;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67" name="CustomShape 5"/>
          <p:cNvSpPr/>
          <p:nvPr/>
        </p:nvSpPr>
        <p:spPr>
          <a:xfrm>
            <a:off x="1824480" y="8155080"/>
            <a:ext cx="15336720" cy="10645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nn-NO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@PostMapping("/user")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nn-NO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public ModelAndView register(@ModelAttribute User user) { ... }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68" name="CustomShape 6"/>
          <p:cNvSpPr/>
          <p:nvPr/>
        </p:nvSpPr>
        <p:spPr>
          <a:xfrm>
            <a:off x="1824480" y="10141200"/>
            <a:ext cx="16488720" cy="25268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&lt;form th:action="@{/user}" th:method="post"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th:object=${user}&gt;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&lt;input type="number" th:field="*{id}"/&gt;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&lt;input type="text" th:field="*{name}"/&gt;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&lt;input type="submit"/&gt;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&lt;/form&gt;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65" dur="indefinite" restart="never" nodeType="tmRoot">
          <p:childTnLst>
            <p:seq>
              <p:cTn id="366" dur="indefinite" nodeType="mainSeq">
                <p:childTnLst>
                  <p:par>
                    <p:cTn id="367" fill="hold">
                      <p:stCondLst>
                        <p:cond delay="0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1176480" y="1241280"/>
            <a:ext cx="2196144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Thymeleaf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1176480" y="2538360"/>
            <a:ext cx="21925800" cy="8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Условни изрази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71" name="CustomShape 3"/>
          <p:cNvSpPr/>
          <p:nvPr/>
        </p:nvSpPr>
        <p:spPr>
          <a:xfrm>
            <a:off x="1178640" y="4010040"/>
            <a:ext cx="21923640" cy="291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5706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If 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проверки се създават по следния начин: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3600" spc="-1" strike="noStrike">
              <a:latin typeface="Arial"/>
            </a:endParaRPr>
          </a:p>
          <a:p>
            <a:pPr marL="343080" indent="-5706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Обратна 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if 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проверка се създава чрез атрибута </a:t>
            </a:r>
            <a:r>
              <a:rPr b="1" lang="en-US" sz="3600" spc="-1" strike="noStrike">
                <a:solidFill>
                  <a:srgbClr val="17aca9"/>
                </a:solidFill>
                <a:latin typeface="Consolas"/>
                <a:ea typeface="DejaVu Sans"/>
              </a:rPr>
              <a:t>th:unless</a:t>
            </a:r>
            <a:r>
              <a:rPr b="0" lang="en-US" sz="3600" spc="-1" strike="noStrike">
                <a:solidFill>
                  <a:srgbClr val="000000"/>
                </a:solidFill>
                <a:latin typeface="Consolas"/>
                <a:ea typeface="DejaVu Sans"/>
              </a:rPr>
              <a:t>: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1824480" y="4685400"/>
            <a:ext cx="13536360" cy="15519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&lt;div th:if="${…}"&gt;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&lt;p&gt;The statement is true&lt;/p&gt;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&lt;/div&gt;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73" name="CustomShape 5"/>
          <p:cNvSpPr/>
          <p:nvPr/>
        </p:nvSpPr>
        <p:spPr>
          <a:xfrm>
            <a:off x="1824480" y="7362720"/>
            <a:ext cx="13536360" cy="15519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&lt;div th:unless="${…}"&gt;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&lt;p&gt;The statement is false&lt;/p&gt;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&lt;/div&gt;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83" dur="indefinite" restart="never" nodeType="tmRoot">
          <p:childTnLst>
            <p:seq>
              <p:cTn id="384" dur="indefinite" nodeType="mainSeq">
                <p:childTnLst>
                  <p:par>
                    <p:cTn id="385" fill="hold">
                      <p:stCondLst>
                        <p:cond delay="0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1176480" y="1241280"/>
            <a:ext cx="2196144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Thymeleaf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1176480" y="2538360"/>
            <a:ext cx="21925800" cy="8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Условни изрази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76" name="CustomShape 3"/>
          <p:cNvSpPr/>
          <p:nvPr/>
        </p:nvSpPr>
        <p:spPr>
          <a:xfrm>
            <a:off x="1178640" y="4010040"/>
            <a:ext cx="21923640" cy="680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5706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Може да се създаде и </a:t>
            </a:r>
            <a:r>
              <a:rPr b="0" i="1" lang="en-US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switch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, при който 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default case-a e </a:t>
            </a:r>
            <a:r>
              <a:rPr b="1" lang="en-US" sz="3600" spc="-1" strike="noStrike">
                <a:solidFill>
                  <a:srgbClr val="17aca9"/>
                </a:solidFill>
                <a:latin typeface="Century Gothic"/>
                <a:ea typeface="DejaVu Sans"/>
              </a:rPr>
              <a:t>*</a:t>
            </a:r>
            <a:r>
              <a:rPr b="1" lang="bg-BG" sz="3600" spc="-1" strike="noStrike">
                <a:solidFill>
                  <a:srgbClr val="17aca9"/>
                </a:solidFill>
                <a:latin typeface="Century Gothic"/>
                <a:ea typeface="DejaVu Sans"/>
              </a:rPr>
              <a:t> 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: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3600" spc="-1" strike="noStrike">
              <a:latin typeface="Arial"/>
            </a:endParaRPr>
          </a:p>
          <a:p>
            <a:pPr marL="343080" indent="-5706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Може да се използва и тернарен оператор: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77" name="CustomShape 4"/>
          <p:cNvSpPr/>
          <p:nvPr/>
        </p:nvSpPr>
        <p:spPr>
          <a:xfrm>
            <a:off x="1824480" y="4685400"/>
            <a:ext cx="13536360" cy="25268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&lt;div th:switch="${writer.role}"&gt;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&lt;p th:case="'ADMIN'"&gt;The user is admin&lt;/p&gt;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&lt;p th:case="'MOD'"&gt;The user is moderator&lt;/p&gt;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&lt;p th:case="*"&gt;The user has no privileges&lt;/p&gt;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&lt;/div&gt;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78" name="CustomShape 5"/>
          <p:cNvSpPr/>
          <p:nvPr/>
        </p:nvSpPr>
        <p:spPr>
          <a:xfrm>
            <a:off x="1812960" y="8043840"/>
            <a:ext cx="13536360" cy="15519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&lt;p th:text="${row.even} ? 'even' : 'odd'"&gt;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...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&lt;/p&gt;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1" dur="indefinite" restart="never" nodeType="tmRoot">
          <p:childTnLst>
            <p:seq>
              <p:cTn id="392" dur="indefinite" nodeType="mainSeq">
                <p:childTnLst>
                  <p:par>
                    <p:cTn id="393" fill="hold">
                      <p:stCondLst>
                        <p:cond delay="0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1176480" y="1241280"/>
            <a:ext cx="2196144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Thymeleaf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1176480" y="2538360"/>
            <a:ext cx="21925800" cy="8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Цикли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81" name="CustomShape 3"/>
          <p:cNvSpPr/>
          <p:nvPr/>
        </p:nvSpPr>
        <p:spPr>
          <a:xfrm>
            <a:off x="1178640" y="4010040"/>
            <a:ext cx="21923640" cy="680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5706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For 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цикли: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3600" spc="-1" strike="noStrike">
              <a:latin typeface="Arial"/>
            </a:endParaRPr>
          </a:p>
          <a:p>
            <a:pPr marL="343080" indent="-5706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For-each 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цикли: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82" name="CustomShape 4"/>
          <p:cNvSpPr/>
          <p:nvPr/>
        </p:nvSpPr>
        <p:spPr>
          <a:xfrm>
            <a:off x="1824480" y="4685400"/>
            <a:ext cx="13536360" cy="20394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&lt;div th:each="element : ${#numbers.sequence(1, 5)}"&gt;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&lt;p th:text="${element}"&gt;&lt;/p&gt;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&lt;/div&gt;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808080"/>
                </a:solidFill>
                <a:latin typeface="Consolas"/>
                <a:ea typeface="DejaVu Sans"/>
              </a:rPr>
              <a:t>//1 2 3 4 5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83" name="CustomShape 5"/>
          <p:cNvSpPr/>
          <p:nvPr/>
        </p:nvSpPr>
        <p:spPr>
          <a:xfrm>
            <a:off x="1812600" y="7423200"/>
            <a:ext cx="13536360" cy="15519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&lt;div th:each="book : ${books}" th:object="${book}"&gt;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&lt;p th:text="*{author}"&gt;&lt;/p&gt;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&lt;/div&gt;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9" dur="indefinite" restart="never" nodeType="tmRoot">
          <p:childTnLst>
            <p:seq>
              <p:cTn id="400" dur="indefinite" nodeType="mainSeq">
                <p:childTnLst>
                  <p:par>
                    <p:cTn id="401" fill="hold">
                      <p:stCondLst>
                        <p:cond delay="0"/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1176480" y="1241280"/>
            <a:ext cx="2196144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Spring Boot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1176480" y="2538360"/>
            <a:ext cx="21925800" cy="8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Spring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1178640" y="4010040"/>
            <a:ext cx="21923640" cy="54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570600">
              <a:lnSpc>
                <a:spcPct val="10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Application framework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с отворен код;</a:t>
            </a:r>
            <a:endParaRPr b="0" lang="en-US" sz="3600" spc="-1" strike="noStrike">
              <a:latin typeface="Arial"/>
            </a:endParaRPr>
          </a:p>
          <a:p>
            <a:pPr marL="343080" indent="-570600">
              <a:lnSpc>
                <a:spcPct val="10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Предлага инфраструктурна поддръжка за разработване на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Java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приложения;</a:t>
            </a:r>
            <a:endParaRPr b="0" lang="en-US" sz="3600" spc="-1" strike="noStrike">
              <a:latin typeface="Arial"/>
            </a:endParaRPr>
          </a:p>
          <a:p>
            <a:pPr marL="343080" indent="-570600">
              <a:lnSpc>
                <a:spcPct val="10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Един от най-популярните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framework-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и за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Java EE.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1176480" y="1241280"/>
            <a:ext cx="2196144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Литература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1381320" y="3725280"/>
            <a:ext cx="21756240" cy="918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1680" indent="-57060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ea typeface="DejaVu Sans"/>
                <a:hlinkClick r:id="rId1"/>
              </a:rPr>
              <a:t>https://</a:t>
            </a: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ea typeface="DejaVu Sans"/>
                <a:hlinkClick r:id="rId2"/>
              </a:rPr>
              <a:t>spring.io/projects/spring-boot</a:t>
            </a:r>
            <a:endParaRPr b="0" lang="en-US" sz="3600" spc="-1" strike="noStrike">
              <a:latin typeface="Arial"/>
            </a:endParaRPr>
          </a:p>
          <a:p>
            <a:pPr marL="571680" indent="-57060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ea typeface="DejaVu Sans"/>
                <a:hlinkClick r:id="rId3"/>
              </a:rPr>
              <a:t>https://spring.io/guides/gs/spring-boot</a:t>
            </a: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ea typeface="DejaVu Sans"/>
                <a:hlinkClick r:id="rId4"/>
              </a:rPr>
              <a:t>/</a:t>
            </a:r>
            <a:endParaRPr b="0" lang="en-US" sz="3600" spc="-1" strike="noStrike">
              <a:latin typeface="Arial"/>
            </a:endParaRPr>
          </a:p>
          <a:p>
            <a:pPr marL="571680" indent="-57060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ea typeface="DejaVu Sans"/>
                <a:hlinkClick r:id="rId5"/>
              </a:rPr>
              <a:t>https://</a:t>
            </a: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ea typeface="DejaVu Sans"/>
                <a:hlinkClick r:id="rId6"/>
              </a:rPr>
              <a:t>docs.spring.io/spring-framework/docs/3.2.x/spring-framework-reference/html/mvc.html</a:t>
            </a:r>
            <a:endParaRPr b="0" lang="en-US" sz="3600" spc="-1" strike="noStrike">
              <a:latin typeface="Arial"/>
            </a:endParaRPr>
          </a:p>
          <a:p>
            <a:pPr marL="571680" indent="-57060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ea typeface="DejaVu Sans"/>
                <a:hlinkClick r:id="rId7"/>
              </a:rPr>
              <a:t>https://spring.io/guides/gs/serving-web-content</a:t>
            </a: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ea typeface="DejaVu Sans"/>
                <a:hlinkClick r:id="rId8"/>
              </a:rPr>
              <a:t>/</a:t>
            </a:r>
            <a:endParaRPr b="0" lang="en-US" sz="3600" spc="-1" strike="noStrike">
              <a:latin typeface="Arial"/>
            </a:endParaRPr>
          </a:p>
          <a:p>
            <a:pPr marL="571680" indent="-57060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en-US" sz="3600" spc="-1" strike="noStrike" u="sng">
                <a:solidFill>
                  <a:srgbClr val="0563c1"/>
                </a:solidFill>
                <a:uFillTx/>
                <a:latin typeface="Century Gothic"/>
                <a:ea typeface="DejaVu Sans"/>
                <a:hlinkClick r:id="rId9"/>
              </a:rPr>
              <a:t>https://</a:t>
            </a:r>
            <a:r>
              <a:rPr b="0" lang="en-US" sz="3600" spc="-1" strike="noStrike" u="sng">
                <a:solidFill>
                  <a:srgbClr val="0563c1"/>
                </a:solidFill>
                <a:uFillTx/>
                <a:latin typeface="Century Gothic"/>
                <a:ea typeface="DejaVu Sans"/>
                <a:hlinkClick r:id="rId10"/>
              </a:rPr>
              <a:t>www.thymeleaf.org/documentation.html</a:t>
            </a:r>
            <a:endParaRPr b="0" lang="en-US" sz="3600" spc="-1" strike="noStrike">
              <a:latin typeface="Arial"/>
            </a:endParaRPr>
          </a:p>
          <a:p>
            <a:pPr marL="571680" indent="-57060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ea typeface="DejaVu Sans"/>
                <a:hlinkClick r:id="rId11"/>
              </a:rPr>
              <a:t>https://</a:t>
            </a: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ea typeface="DejaVu Sans"/>
                <a:hlinkClick r:id="rId12"/>
              </a:rPr>
              <a:t>www.baeldung.com/thymeleaf-in-spring-mvc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1176480" y="1241280"/>
            <a:ext cx="2196144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Spring Boot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1176480" y="2538360"/>
            <a:ext cx="21925800" cy="8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Spring Boot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27" name="CustomShape 3"/>
          <p:cNvSpPr/>
          <p:nvPr/>
        </p:nvSpPr>
        <p:spPr>
          <a:xfrm>
            <a:off x="1178640" y="4010040"/>
            <a:ext cx="21923640" cy="54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570600">
              <a:lnSpc>
                <a:spcPct val="10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Позволява създаване на готови за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production Spring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приложения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;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28" name="Picture 25" descr=""/>
          <p:cNvPicPr/>
          <p:nvPr/>
        </p:nvPicPr>
        <p:blipFill>
          <a:blip r:embed="rId1"/>
          <a:stretch/>
        </p:blipFill>
        <p:spPr>
          <a:xfrm>
            <a:off x="5568840" y="7224480"/>
            <a:ext cx="2222640" cy="2222640"/>
          </a:xfrm>
          <a:prstGeom prst="rect">
            <a:avLst/>
          </a:prstGeom>
          <a:ln w="0">
            <a:noFill/>
          </a:ln>
        </p:spPr>
      </p:pic>
      <p:sp>
        <p:nvSpPr>
          <p:cNvPr id="129" name="CustomShape 4"/>
          <p:cNvSpPr/>
          <p:nvPr/>
        </p:nvSpPr>
        <p:spPr>
          <a:xfrm>
            <a:off x="5529240" y="9448560"/>
            <a:ext cx="23018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entury Gothic"/>
                <a:ea typeface="DejaVu Sans"/>
              </a:rPr>
              <a:t>Spring Boot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30" name="Picture 27" descr=""/>
          <p:cNvPicPr/>
          <p:nvPr/>
        </p:nvPicPr>
        <p:blipFill>
          <a:blip r:embed="rId2"/>
          <a:stretch/>
        </p:blipFill>
        <p:spPr>
          <a:xfrm>
            <a:off x="12278880" y="6163560"/>
            <a:ext cx="2199600" cy="1465560"/>
          </a:xfrm>
          <a:prstGeom prst="rect">
            <a:avLst/>
          </a:prstGeom>
          <a:ln w="0">
            <a:noFill/>
          </a:ln>
        </p:spPr>
      </p:pic>
      <p:pic>
        <p:nvPicPr>
          <p:cNvPr id="131" name="Picture 28" descr=""/>
          <p:cNvPicPr/>
          <p:nvPr/>
        </p:nvPicPr>
        <p:blipFill>
          <a:blip r:embed="rId3"/>
          <a:stretch/>
        </p:blipFill>
        <p:spPr>
          <a:xfrm>
            <a:off x="15172200" y="7486560"/>
            <a:ext cx="1734840" cy="1734840"/>
          </a:xfrm>
          <a:prstGeom prst="rect">
            <a:avLst/>
          </a:prstGeom>
          <a:ln w="0">
            <a:noFill/>
          </a:ln>
        </p:spPr>
      </p:pic>
      <p:pic>
        <p:nvPicPr>
          <p:cNvPr id="132" name="Picture 29" descr=""/>
          <p:cNvPicPr/>
          <p:nvPr/>
        </p:nvPicPr>
        <p:blipFill>
          <a:blip r:embed="rId4">
            <a:lum bright="70000" contrast="-70000"/>
          </a:blip>
          <a:stretch/>
        </p:blipFill>
        <p:spPr>
          <a:xfrm>
            <a:off x="12305880" y="9293040"/>
            <a:ext cx="1935360" cy="1935360"/>
          </a:xfrm>
          <a:prstGeom prst="rect">
            <a:avLst/>
          </a:prstGeom>
          <a:ln w="0">
            <a:noFill/>
          </a:ln>
        </p:spPr>
      </p:pic>
      <p:sp>
        <p:nvSpPr>
          <p:cNvPr id="133" name="CustomShape 5"/>
          <p:cNvSpPr/>
          <p:nvPr/>
        </p:nvSpPr>
        <p:spPr>
          <a:xfrm>
            <a:off x="12646080" y="7552440"/>
            <a:ext cx="14911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entury Gothic"/>
                <a:ea typeface="DejaVu Sans"/>
              </a:rPr>
              <a:t>Tomcat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4" name="CustomShape 6"/>
          <p:cNvSpPr/>
          <p:nvPr/>
        </p:nvSpPr>
        <p:spPr>
          <a:xfrm>
            <a:off x="15182280" y="9113400"/>
            <a:ext cx="17150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entury Gothic"/>
                <a:ea typeface="DejaVu Sans"/>
              </a:rPr>
              <a:t>pom.xml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5" name="CustomShape 7"/>
          <p:cNvSpPr/>
          <p:nvPr/>
        </p:nvSpPr>
        <p:spPr>
          <a:xfrm>
            <a:off x="11665440" y="11017440"/>
            <a:ext cx="34524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entury Gothic"/>
                <a:ea typeface="DejaVu Sans"/>
              </a:rPr>
              <a:t>Auto configuration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6" name="CustomShape 8"/>
          <p:cNvSpPr/>
          <p:nvPr/>
        </p:nvSpPr>
        <p:spPr>
          <a:xfrm flipV="1">
            <a:off x="8309160" y="7628400"/>
            <a:ext cx="3652920" cy="761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800">
            <a:solidFill>
              <a:srgbClr val="17aca9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9"/>
          <p:cNvSpPr/>
          <p:nvPr/>
        </p:nvSpPr>
        <p:spPr>
          <a:xfrm>
            <a:off x="8335080" y="8729640"/>
            <a:ext cx="6370560" cy="2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800">
            <a:solidFill>
              <a:srgbClr val="17aca9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10"/>
          <p:cNvSpPr/>
          <p:nvPr/>
        </p:nvSpPr>
        <p:spPr>
          <a:xfrm>
            <a:off x="8278920" y="9066960"/>
            <a:ext cx="3625920" cy="1054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800">
            <a:solidFill>
              <a:srgbClr val="17aca9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1176480" y="1241280"/>
            <a:ext cx="2196144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Spring Boot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1176480" y="2538360"/>
            <a:ext cx="21925800" cy="8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Създаване на 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Spring Boot</a:t>
            </a:r>
            <a:r>
              <a:rPr b="1" lang="bg-BG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 проект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41" name="CustomShape 3"/>
          <p:cNvSpPr/>
          <p:nvPr/>
        </p:nvSpPr>
        <p:spPr>
          <a:xfrm>
            <a:off x="1178640" y="4010040"/>
            <a:ext cx="21923640" cy="54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570600">
              <a:lnSpc>
                <a:spcPct val="100000"/>
              </a:lnSpc>
              <a:spcBef>
                <a:spcPts val="1001"/>
              </a:spcBef>
              <a:buClr>
                <a:srgbClr val="333f4f"/>
              </a:buClr>
              <a:buFont typeface="Arial"/>
              <a:buChar char="•"/>
            </a:pPr>
            <a:r>
              <a:rPr b="0" lang="en-US" sz="3600" spc="-1" strike="noStrike" u="sng">
                <a:solidFill>
                  <a:srgbClr val="0563c1"/>
                </a:solidFill>
                <a:uFillTx/>
                <a:latin typeface="Century Gothic"/>
                <a:ea typeface="DejaVu Sans"/>
                <a:hlinkClick r:id="rId1"/>
              </a:rPr>
              <a:t>https://start.spring.io</a:t>
            </a:r>
            <a:r>
              <a:rPr b="0" lang="en-US" sz="3600" spc="-1" strike="noStrike" u="sng">
                <a:solidFill>
                  <a:srgbClr val="0563c1"/>
                </a:solidFill>
                <a:uFillTx/>
                <a:latin typeface="Century Gothic"/>
                <a:ea typeface="DejaVu Sans"/>
                <a:hlinkClick r:id="rId2"/>
              </a:rPr>
              <a:t>/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42" name="Picture 2" descr=""/>
          <p:cNvPicPr/>
          <p:nvPr/>
        </p:nvPicPr>
        <p:blipFill>
          <a:blip r:embed="rId3"/>
          <a:stretch/>
        </p:blipFill>
        <p:spPr>
          <a:xfrm>
            <a:off x="1176480" y="4842720"/>
            <a:ext cx="18113760" cy="8257320"/>
          </a:xfrm>
          <a:prstGeom prst="rect">
            <a:avLst/>
          </a:prstGeom>
          <a:ln w="0">
            <a:solidFill>
              <a:srgbClr val="17aca9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1176480" y="1241280"/>
            <a:ext cx="2196144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Spring Boot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1176480" y="2538360"/>
            <a:ext cx="21925800" cy="8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Ресурси в 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Spring</a:t>
            </a:r>
            <a:endParaRPr b="0" lang="en-US" sz="5400" spc="-1" strike="noStrike">
              <a:latin typeface="Arial"/>
            </a:endParaRPr>
          </a:p>
        </p:txBody>
      </p:sp>
      <p:pic>
        <p:nvPicPr>
          <p:cNvPr id="145" name="Picture 8" descr=""/>
          <p:cNvPicPr/>
          <p:nvPr/>
        </p:nvPicPr>
        <p:blipFill>
          <a:blip r:embed="rId1"/>
          <a:stretch/>
        </p:blipFill>
        <p:spPr>
          <a:xfrm>
            <a:off x="5208840" y="4986720"/>
            <a:ext cx="14472360" cy="5123880"/>
          </a:xfrm>
          <a:prstGeom prst="rect">
            <a:avLst/>
          </a:prstGeom>
          <a:ln w="0">
            <a:noFill/>
          </a:ln>
        </p:spPr>
      </p:pic>
      <p:sp>
        <p:nvSpPr>
          <p:cNvPr id="146" name="CustomShape 3"/>
          <p:cNvSpPr/>
          <p:nvPr/>
        </p:nvSpPr>
        <p:spPr>
          <a:xfrm>
            <a:off x="12479760" y="6048000"/>
            <a:ext cx="3053880" cy="817200"/>
          </a:xfrm>
          <a:prstGeom prst="wedgeRoundRectCallout">
            <a:avLst>
              <a:gd name="adj1" fmla="val -56685"/>
              <a:gd name="adj2" fmla="val 36538"/>
              <a:gd name="adj3" fmla="val 16667"/>
            </a:avLst>
          </a:prstGeom>
          <a:solidFill>
            <a:srgbClr val="17aca9"/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CSS, JS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7" name="CustomShape 4"/>
          <p:cNvSpPr/>
          <p:nvPr/>
        </p:nvSpPr>
        <p:spPr>
          <a:xfrm>
            <a:off x="4146480" y="7549200"/>
            <a:ext cx="3745080" cy="817200"/>
          </a:xfrm>
          <a:prstGeom prst="wedgeRoundRectCallout">
            <a:avLst>
              <a:gd name="adj1" fmla="val 55668"/>
              <a:gd name="adj2" fmla="val 10520"/>
              <a:gd name="adj3" fmla="val 16667"/>
            </a:avLst>
          </a:prstGeom>
          <a:solidFill>
            <a:srgbClr val="17aca9"/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Thymeleaf templates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8" name="CustomShape 5"/>
          <p:cNvSpPr/>
          <p:nvPr/>
        </p:nvSpPr>
        <p:spPr>
          <a:xfrm>
            <a:off x="5088600" y="9756000"/>
            <a:ext cx="4482720" cy="817200"/>
          </a:xfrm>
          <a:prstGeom prst="wedgeRoundRectCallout">
            <a:avLst>
              <a:gd name="adj1" fmla="val 42957"/>
              <a:gd name="adj2" fmla="val -72125"/>
              <a:gd name="adj3" fmla="val 16667"/>
            </a:avLst>
          </a:prstGeom>
          <a:solidFill>
            <a:srgbClr val="17aca9"/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Application properties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>
                <p:childTnLst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1176480" y="1241280"/>
            <a:ext cx="2196144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Spring Boot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1176480" y="2538360"/>
            <a:ext cx="21925800" cy="8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Inversion of Control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51" name="CustomShape 3"/>
          <p:cNvSpPr/>
          <p:nvPr/>
        </p:nvSpPr>
        <p:spPr>
          <a:xfrm>
            <a:off x="1178640" y="4010040"/>
            <a:ext cx="21923640" cy="97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570600">
              <a:lnSpc>
                <a:spcPct val="10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Spring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предоставя </a:t>
            </a:r>
            <a:r>
              <a:rPr b="0" lang="en-US" sz="3600" spc="-1" strike="noStrike">
                <a:solidFill>
                  <a:srgbClr val="17aca9"/>
                </a:solidFill>
                <a:latin typeface="Century Gothic"/>
                <a:ea typeface="DejaVu Sans"/>
              </a:rPr>
              <a:t>Inversion of Control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и </a:t>
            </a:r>
            <a:r>
              <a:rPr b="0" lang="en-US" sz="3600" spc="-1" strike="noStrike">
                <a:solidFill>
                  <a:srgbClr val="17aca9"/>
                </a:solidFill>
                <a:latin typeface="Century Gothic"/>
                <a:ea typeface="DejaVu Sans"/>
              </a:rPr>
              <a:t>Dependency Injection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;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52" name="CustomShape 4"/>
          <p:cNvSpPr/>
          <p:nvPr/>
        </p:nvSpPr>
        <p:spPr>
          <a:xfrm>
            <a:off x="1896480" y="5626440"/>
            <a:ext cx="16281720" cy="2135880"/>
          </a:xfrm>
          <a:prstGeom prst="rect">
            <a:avLst/>
          </a:prstGeom>
          <a:solidFill>
            <a:srgbClr val="f0f4fa"/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//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Традиционния начин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public class UserServiceImpl implements UserService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private UserRepository userRepository = new UserRepository();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}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3" name="CustomShape 5"/>
          <p:cNvSpPr/>
          <p:nvPr/>
        </p:nvSpPr>
        <p:spPr>
          <a:xfrm>
            <a:off x="1896480" y="4964040"/>
            <a:ext cx="16281720" cy="655200"/>
          </a:xfrm>
          <a:prstGeom prst="rect">
            <a:avLst/>
          </a:prstGeom>
          <a:solidFill>
            <a:srgbClr val="f0f4fa"/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72000" bIns="72000">
            <a:spAutoFit/>
          </a:bodyPr>
          <a:p>
            <a:pPr algn="ctr"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UserServiceImpl.java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4" name="CustomShape 6"/>
          <p:cNvSpPr/>
          <p:nvPr/>
        </p:nvSpPr>
        <p:spPr>
          <a:xfrm>
            <a:off x="1896480" y="9056160"/>
            <a:ext cx="16281720" cy="3670560"/>
          </a:xfrm>
          <a:prstGeom prst="rect">
            <a:avLst/>
          </a:prstGeom>
          <a:solidFill>
            <a:srgbClr val="f0f4fa"/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//Dependency Injection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@Service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public class UserServiceImpl implements UserService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@Autowired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private UserRepository userRepository;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}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5" name="CustomShape 7"/>
          <p:cNvSpPr/>
          <p:nvPr/>
        </p:nvSpPr>
        <p:spPr>
          <a:xfrm>
            <a:off x="1896480" y="8393760"/>
            <a:ext cx="16281720" cy="655200"/>
          </a:xfrm>
          <a:prstGeom prst="rect">
            <a:avLst/>
          </a:prstGeom>
          <a:solidFill>
            <a:srgbClr val="f0f4fa"/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72000" bIns="72000">
            <a:spAutoFit/>
          </a:bodyPr>
          <a:p>
            <a:pPr algn="ctr"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UserServiceImpl.java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>
                <p:childTnLst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1752480" y="10171080"/>
            <a:ext cx="17208720" cy="194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6000" spc="-1" strike="noStrike">
                <a:solidFill>
                  <a:srgbClr val="24274c"/>
                </a:solidFill>
                <a:latin typeface="Century Gothic"/>
                <a:ea typeface="DejaVu Sans"/>
              </a:rPr>
              <a:t>Част </a:t>
            </a:r>
            <a:r>
              <a:rPr b="1" lang="en-US" sz="6000" spc="-1" strike="noStrike">
                <a:solidFill>
                  <a:srgbClr val="24274c"/>
                </a:solidFill>
                <a:latin typeface="Century Gothic"/>
                <a:ea typeface="DejaVu Sans"/>
              </a:rPr>
              <a:t>II – Spring MVC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1176480" y="1241280"/>
            <a:ext cx="2196144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Spring MVC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1176480" y="2538360"/>
            <a:ext cx="21925800" cy="8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5400" spc="-1" strike="noStrike">
                <a:solidFill>
                  <a:srgbClr val="117d7a"/>
                </a:solidFill>
                <a:latin typeface="Century Gothic"/>
                <a:ea typeface="DejaVu Sans"/>
              </a:rPr>
              <a:t>M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odel-</a:t>
            </a:r>
            <a:r>
              <a:rPr b="1" lang="en-US" sz="5400" spc="-1" strike="noStrike">
                <a:solidFill>
                  <a:srgbClr val="117d7a"/>
                </a:solidFill>
                <a:latin typeface="Century Gothic"/>
                <a:ea typeface="DejaVu Sans"/>
              </a:rPr>
              <a:t>V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iew-</a:t>
            </a:r>
            <a:r>
              <a:rPr b="1" lang="en-US" sz="5400" spc="-1" strike="noStrike">
                <a:solidFill>
                  <a:srgbClr val="117d7a"/>
                </a:solidFill>
                <a:latin typeface="Century Gothic"/>
                <a:ea typeface="DejaVu Sans"/>
              </a:rPr>
              <a:t>C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ontroller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59" name="CustomShape 3"/>
          <p:cNvSpPr/>
          <p:nvPr/>
        </p:nvSpPr>
        <p:spPr>
          <a:xfrm>
            <a:off x="1178640" y="4010040"/>
            <a:ext cx="21923640" cy="457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570600">
              <a:lnSpc>
                <a:spcPct val="10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Архитектурен шаблон;</a:t>
            </a:r>
            <a:endParaRPr b="0" lang="en-US" sz="3600" spc="-1" strike="noStrike">
              <a:latin typeface="Arial"/>
            </a:endParaRPr>
          </a:p>
          <a:p>
            <a:pPr marL="343080" indent="-570600">
              <a:lnSpc>
                <a:spcPct val="10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Стъпва на идеята за „разделение на отговорностите“ в ООП;</a:t>
            </a:r>
            <a:endParaRPr b="0" lang="en-US" sz="3600" spc="-1" strike="noStrike">
              <a:latin typeface="Arial"/>
            </a:endParaRPr>
          </a:p>
          <a:p>
            <a:pPr marL="343080" indent="-570600">
              <a:lnSpc>
                <a:spcPct val="10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Разделя отговорностите на три условни слоя:</a:t>
            </a:r>
            <a:endParaRPr b="0" lang="en-US" sz="3600" spc="-1" strike="noStrike">
              <a:latin typeface="Arial"/>
            </a:endParaRPr>
          </a:p>
          <a:p>
            <a:pPr lvl="1" marL="1028880" indent="-570600">
              <a:lnSpc>
                <a:spcPct val="100000"/>
              </a:lnSpc>
              <a:spcBef>
                <a:spcPts val="499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Слой на данните (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model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)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;</a:t>
            </a:r>
            <a:endParaRPr b="0" lang="en-US" sz="3600" spc="-1" strike="noStrike">
              <a:latin typeface="Arial"/>
            </a:endParaRPr>
          </a:p>
          <a:p>
            <a:pPr lvl="1" marL="1028880" indent="-570600">
              <a:lnSpc>
                <a:spcPct val="100000"/>
              </a:lnSpc>
              <a:spcBef>
                <a:spcPts val="499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Слой на изгледа (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view);</a:t>
            </a:r>
            <a:endParaRPr b="0" lang="en-US" sz="3600" spc="-1" strike="noStrike">
              <a:latin typeface="Arial"/>
            </a:endParaRPr>
          </a:p>
          <a:p>
            <a:pPr lvl="1" marL="1028880" indent="-570600">
              <a:lnSpc>
                <a:spcPct val="100000"/>
              </a:lnSpc>
              <a:spcBef>
                <a:spcPts val="499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Слой на апликационната логика (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controller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)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.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21668ED7CE2947A5C4EF74C5B87960" ma:contentTypeVersion="13" ma:contentTypeDescription="Create a new document." ma:contentTypeScope="" ma:versionID="06e3e625c2195048dec7dbd327b06432">
  <xsd:schema xmlns:xsd="http://www.w3.org/2001/XMLSchema" xmlns:xs="http://www.w3.org/2001/XMLSchema" xmlns:p="http://schemas.microsoft.com/office/2006/metadata/properties" xmlns:ns2="ce7cb259-4be8-4f41-acff-2f50e1a0e99f" xmlns:ns3="04f1320e-3683-46eb-9534-d57bd5bddc8a" targetNamespace="http://schemas.microsoft.com/office/2006/metadata/properties" ma:root="true" ma:fieldsID="48d85de984b0e9550367ee897b09c34f" ns2:_="" ns3:_="">
    <xsd:import namespace="ce7cb259-4be8-4f41-acff-2f50e1a0e99f"/>
    <xsd:import namespace="04f1320e-3683-46eb-9534-d57bd5bddc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7cb259-4be8-4f41-acff-2f50e1a0e9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f1320e-3683-46eb-9534-d57bd5bddc8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3084808-F730-4109-BCDA-689F7CB7AA11}">
  <ds:schemaRefs>
    <ds:schemaRef ds:uri="http://schemas.microsoft.com/office/2006/documentManagement/types"/>
    <ds:schemaRef ds:uri="04f1320e-3683-46eb-9534-d57bd5bddc8a"/>
    <ds:schemaRef ds:uri="http://purl.org/dc/terms/"/>
    <ds:schemaRef ds:uri="http://schemas.openxmlformats.org/package/2006/metadata/core-properties"/>
    <ds:schemaRef ds:uri="ce7cb259-4be8-4f41-acff-2f50e1a0e99f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0DB4B2E-0E5F-4C4E-8F25-9552195398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e7cb259-4be8-4f41-acff-2f50e1a0e99f"/>
    <ds:schemaRef ds:uri="04f1320e-3683-46eb-9534-d57bd5bddc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271AC9C-EF2C-4B3E-8902-BEA9EB89C8A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77893</TotalTime>
  <Application>LibreOffice/7.0.6.2$Windows_X86_64 LibreOffice_project/144abb84a525d8e30c9dbbefa69cbbf2d8d4ae3b</Application>
  <AppVersion>15.0000</AppVersion>
  <Words>1284</Words>
  <Paragraphs>303</Paragraphs>
  <Company>SPecialiST RePack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2015-06-18T17:56:23Z</dcterms:created>
  <dc:creator>a.milev@proxiad.com</dc:creator>
  <dc:description/>
  <dc:language>en-US</dc:language>
  <cp:lastModifiedBy/>
  <dcterms:modified xsi:type="dcterms:W3CDTF">2022-06-07T12:36:29Z</dcterms:modified>
  <cp:revision>3301</cp:revision>
  <dc:subject/>
  <dc:title>Proxiad PowerPoint Template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0x0101009021668ED7CE2947A5C4EF74C5B87960</vt:lpwstr>
  </property>
  <property fmtid="{D5CDD505-2E9C-101B-9397-08002B2CF9AE}" pid="3" name="PresentationFormat">
    <vt:lpwstr>Custom</vt:lpwstr>
  </property>
  <property fmtid="{D5CDD505-2E9C-101B-9397-08002B2CF9AE}" pid="4" name="Slides">
    <vt:i4>31</vt:i4>
  </property>
</Properties>
</file>